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Fira Sans Medium 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Fira Sans Light" panose="020B0604020202020204" charset="0"/>
      <p:regular r:id="rId17"/>
    </p:embeddedFont>
    <p:embeddedFont>
      <p:font typeface="Fira Sans Medium" panose="020B0604020202020204" charset="0"/>
      <p:regular r:id="rId18"/>
    </p:embeddedFont>
    <p:embeddedFont>
      <p:font typeface="Fira Sans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941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jp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9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12" Type="http://schemas.openxmlformats.org/officeDocument/2006/relationships/image" Target="../media/image24.png"/><Relationship Id="rId17" Type="http://schemas.openxmlformats.org/officeDocument/2006/relationships/image" Target="../media/image33.svg"/><Relationship Id="rId2" Type="http://schemas.openxmlformats.org/officeDocument/2006/relationships/image" Target="../media/image19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7.svg"/><Relationship Id="rId5" Type="http://schemas.openxmlformats.org/officeDocument/2006/relationships/image" Target="../media/image21.svg"/><Relationship Id="rId15" Type="http://schemas.openxmlformats.org/officeDocument/2006/relationships/image" Target="../media/image31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35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51770" y="4201140"/>
            <a:ext cx="7027514" cy="6085860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174746" y="563974"/>
            <a:ext cx="4961246" cy="4296462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41" r="165" b="6729"/>
          <a:stretch>
            <a:fillRect/>
          </a:stretch>
        </p:blipFill>
        <p:spPr>
          <a:xfrm>
            <a:off x="10433204" y="1028700"/>
            <a:ext cx="3585739" cy="751526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55369" y="838200"/>
            <a:ext cx="8367065" cy="958976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359311" y="3857625"/>
            <a:ext cx="7784689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</a:pPr>
            <a:r>
              <a:rPr lang="en-US" sz="8499" spc="-84">
                <a:solidFill>
                  <a:srgbClr val="00A181"/>
                </a:solidFill>
                <a:latin typeface="Fira Sans Medium"/>
              </a:rPr>
              <a:t>Какво е</a:t>
            </a:r>
          </a:p>
          <a:p>
            <a:pPr>
              <a:lnSpc>
                <a:spcPts val="10199"/>
              </a:lnSpc>
              <a:spcBef>
                <a:spcPct val="0"/>
              </a:spcBef>
            </a:pPr>
            <a:r>
              <a:rPr lang="en-US" sz="8499" spc="-84">
                <a:solidFill>
                  <a:srgbClr val="A4E473"/>
                </a:solidFill>
                <a:latin typeface="Fira Sans Medium Bold"/>
              </a:rPr>
              <a:t>Sofia Coin</a:t>
            </a:r>
            <a:r>
              <a:rPr lang="en-US" sz="8499" spc="-84">
                <a:solidFill>
                  <a:srgbClr val="00A181"/>
                </a:solidFill>
                <a:latin typeface="Fira Sans Medium"/>
              </a:rPr>
              <a:t>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87051" y="3234689"/>
            <a:ext cx="2097881" cy="6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4F4F4"/>
                </a:solidFill>
                <a:latin typeface="Fira Sans Medium Bold"/>
              </a:rPr>
              <a:t>Sofia Coin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5935101" cy="24012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464030" y="-1351123"/>
            <a:ext cx="4985461" cy="4317433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5824099" y="-699388"/>
            <a:ext cx="3480308" cy="3013963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17383E"/>
            </a:solidFill>
          </p:spPr>
        </p:sp>
      </p:grpSp>
      <p:grpSp>
        <p:nvGrpSpPr>
          <p:cNvPr id="6" name="Group 6"/>
          <p:cNvGrpSpPr/>
          <p:nvPr/>
        </p:nvGrpSpPr>
        <p:grpSpPr>
          <a:xfrm rot="-10800000">
            <a:off x="2253192" y="1028700"/>
            <a:ext cx="1798578" cy="1557577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5A180"/>
            </a:solidFill>
          </p:spPr>
        </p:sp>
      </p:grpSp>
      <p:grpSp>
        <p:nvGrpSpPr>
          <p:cNvPr id="8" name="Group 8"/>
          <p:cNvGrpSpPr/>
          <p:nvPr/>
        </p:nvGrpSpPr>
        <p:grpSpPr>
          <a:xfrm rot="-10800000">
            <a:off x="12739506" y="-2118109"/>
            <a:ext cx="3378391" cy="2925703"/>
            <a:chOff x="0" y="0"/>
            <a:chExt cx="3619627" cy="31346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5A180"/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1026053" y="1208078"/>
            <a:ext cx="3402649" cy="7366054"/>
            <a:chOff x="0" y="0"/>
            <a:chExt cx="4762500" cy="103098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762500" cy="10309860"/>
            </a:xfrm>
            <a:custGeom>
              <a:avLst/>
              <a:gdLst/>
              <a:ahLst/>
              <a:cxnLst/>
              <a:rect l="l" t="t" r="r" b="b"/>
              <a:pathLst>
                <a:path w="4762500" h="10309860">
                  <a:moveTo>
                    <a:pt x="4762500" y="251460"/>
                  </a:moveTo>
                  <a:lnTo>
                    <a:pt x="4762500" y="10055860"/>
                  </a:lnTo>
                  <a:cubicBezTo>
                    <a:pt x="4762500" y="10196195"/>
                    <a:pt x="4648835" y="10309860"/>
                    <a:pt x="4508500" y="10309860"/>
                  </a:cubicBezTo>
                  <a:lnTo>
                    <a:pt x="254000" y="10309860"/>
                  </a:lnTo>
                  <a:cubicBezTo>
                    <a:pt x="113665" y="10309860"/>
                    <a:pt x="0" y="10196195"/>
                    <a:pt x="0" y="10055860"/>
                  </a:cubicBezTo>
                  <a:lnTo>
                    <a:pt x="0" y="251460"/>
                  </a:lnTo>
                  <a:cubicBezTo>
                    <a:pt x="0" y="122682"/>
                    <a:pt x="95885" y="16637"/>
                    <a:pt x="219964" y="0"/>
                  </a:cubicBezTo>
                  <a:lnTo>
                    <a:pt x="4542536" y="0"/>
                  </a:lnTo>
                  <a:cubicBezTo>
                    <a:pt x="4666615" y="16637"/>
                    <a:pt x="4762500" y="122682"/>
                    <a:pt x="4762500" y="251460"/>
                  </a:cubicBezTo>
                  <a:close/>
                </a:path>
              </a:pathLst>
            </a:custGeom>
            <a:blipFill>
              <a:blip r:embed="rId2"/>
              <a:stretch>
                <a:fillRect t="-1326" b="-1326"/>
              </a:stretch>
            </a:blip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210133" y="1028700"/>
            <a:ext cx="8077867" cy="92583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3300" y="6979451"/>
            <a:ext cx="8175263" cy="330754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528225" y="3605230"/>
            <a:ext cx="7047090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  <a:spcBef>
                <a:spcPct val="0"/>
              </a:spcBef>
            </a:pPr>
            <a:r>
              <a:rPr lang="en-US" sz="8499">
                <a:solidFill>
                  <a:srgbClr val="00A181"/>
                </a:solidFill>
                <a:latin typeface="Fira Sans Bold"/>
              </a:rPr>
              <a:t>Как изглежда Sofia Coin?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50985" y="9258300"/>
            <a:ext cx="4970154" cy="4304177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6089609" y="-1271639"/>
            <a:ext cx="3799619" cy="3290488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83329" y="2924671"/>
            <a:ext cx="2942021" cy="109463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7407" y="2719790"/>
            <a:ext cx="1504401" cy="150440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92833" y="2719790"/>
            <a:ext cx="3621919" cy="173713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022941" y="2531965"/>
            <a:ext cx="3305860" cy="202096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427213" y="6974537"/>
            <a:ext cx="1492685" cy="167151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83329" y="4795691"/>
            <a:ext cx="4004397" cy="158281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758746" y="7439821"/>
            <a:ext cx="3834250" cy="74094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4358252" y="2732656"/>
            <a:ext cx="3150815" cy="160216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0032324" y="4629365"/>
            <a:ext cx="1915471" cy="1915471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2812000" y="4920623"/>
            <a:ext cx="4447300" cy="1445372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4235323" y="7068780"/>
            <a:ext cx="3684531" cy="1483024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5317947" y="6756367"/>
            <a:ext cx="1776649" cy="1776649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5751931" y="4938043"/>
            <a:ext cx="3595469" cy="1373684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2354339" y="365677"/>
            <a:ext cx="13579321" cy="178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9"/>
              </a:lnSpc>
            </a:pPr>
            <a:r>
              <a:rPr lang="en-US" sz="5857">
                <a:solidFill>
                  <a:srgbClr val="00A181"/>
                </a:solidFill>
                <a:latin typeface="Fira Sans Bold"/>
              </a:rPr>
              <a:t>Компании, организации и институции, с които си партнираме за наградите: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00" y="6756367"/>
            <a:ext cx="3333750" cy="212407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6079" y="8861392"/>
            <a:ext cx="1437615" cy="1244981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236328"/>
            <a:ext cx="10202605" cy="564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160"/>
              </a:lnSpc>
            </a:pPr>
            <a:r>
              <a:rPr lang="en-US" sz="9300">
                <a:solidFill>
                  <a:srgbClr val="00A181"/>
                </a:solidFill>
                <a:latin typeface="Fira Sans Bold"/>
              </a:rPr>
              <a:t>Какво научаваме от приложението и неговите потребители?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4328902" y="2317173"/>
            <a:ext cx="7321033" cy="6340049"/>
            <a:chOff x="0" y="0"/>
            <a:chExt cx="3619627" cy="31346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122944" y="7035126"/>
            <a:ext cx="4970154" cy="4304177"/>
            <a:chOff x="0" y="0"/>
            <a:chExt cx="3619627" cy="31346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336342" y="5954842"/>
            <a:ext cx="2271679" cy="1967285"/>
            <a:chOff x="0" y="0"/>
            <a:chExt cx="3619627" cy="31346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3737770" y="373605"/>
            <a:ext cx="3799619" cy="3290488"/>
            <a:chOff x="0" y="0"/>
            <a:chExt cx="3619627" cy="31346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6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2845542" y="-4323346"/>
            <a:ext cx="12804984" cy="6226137"/>
            <a:chOff x="0" y="0"/>
            <a:chExt cx="11048529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8529" cy="5372100"/>
            </a:xfrm>
            <a:custGeom>
              <a:avLst/>
              <a:gdLst/>
              <a:ahLst/>
              <a:cxnLst/>
              <a:rect l="l" t="t" r="r" b="b"/>
              <a:pathLst>
                <a:path w="11048529" h="5372100">
                  <a:moveTo>
                    <a:pt x="949785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9497859" y="5372100"/>
                  </a:lnTo>
                  <a:lnTo>
                    <a:pt x="11048529" y="2686050"/>
                  </a:lnTo>
                  <a:lnTo>
                    <a:pt x="9497859" y="0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611724" y="-865713"/>
            <a:ext cx="2695438" cy="2334501"/>
            <a:chOff x="0" y="0"/>
            <a:chExt cx="6202680" cy="5372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684696" y="2662528"/>
            <a:ext cx="3394666" cy="187015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5090623" y="2681989"/>
            <a:ext cx="3324015" cy="183123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424288" y="2662340"/>
            <a:ext cx="3324015" cy="183123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3238112" y="3293569"/>
            <a:ext cx="815443" cy="56877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4543363" y="2709744"/>
            <a:ext cx="3324015" cy="183123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4225447" y="3222589"/>
            <a:ext cx="719091" cy="75002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8557513" y="3202940"/>
            <a:ext cx="719091" cy="75002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726438" y="5013785"/>
            <a:ext cx="1311181" cy="220830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0297559" y="4834659"/>
            <a:ext cx="1844290" cy="2387431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552659" y="7734312"/>
            <a:ext cx="3394666" cy="187015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4958586" y="7753774"/>
            <a:ext cx="3324015" cy="183123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292251" y="7734124"/>
            <a:ext cx="3324015" cy="183123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3106075" y="8365353"/>
            <a:ext cx="815443" cy="568771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4411326" y="7781528"/>
            <a:ext cx="3324015" cy="183123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4093410" y="8294374"/>
            <a:ext cx="719091" cy="750029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8425476" y="8274724"/>
            <a:ext cx="719091" cy="750029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12750200" y="543886"/>
            <a:ext cx="1527193" cy="935405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14543363" y="744314"/>
            <a:ext cx="815443" cy="568771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rcRect/>
          <a:stretch>
            <a:fillRect/>
          </a:stretch>
        </p:blipFill>
        <p:spPr>
          <a:xfrm>
            <a:off x="15279269" y="4790932"/>
            <a:ext cx="1852204" cy="2524298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rcRect/>
          <a:stretch>
            <a:fillRect/>
          </a:stretch>
        </p:blipFill>
        <p:spPr>
          <a:xfrm>
            <a:off x="5559511" y="5027424"/>
            <a:ext cx="2386238" cy="2287806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764791" y="487714"/>
            <a:ext cx="6629142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800"/>
              </a:lnSpc>
              <a:spcBef>
                <a:spcPct val="0"/>
              </a:spcBef>
            </a:pPr>
            <a:r>
              <a:rPr lang="en-US" sz="6000" spc="-60">
                <a:solidFill>
                  <a:srgbClr val="F4F4F4"/>
                </a:solidFill>
                <a:latin typeface="Fira Sans Medium"/>
              </a:rPr>
              <a:t>Резултати и данни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3904" y="3117038"/>
            <a:ext cx="3012511" cy="1105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4"/>
              </a:lnSpc>
            </a:pPr>
            <a:r>
              <a:rPr lang="en-US" sz="3595" spc="-35">
                <a:solidFill>
                  <a:srgbClr val="17383E"/>
                </a:solidFill>
                <a:latin typeface="Fira Sans Medium Bold"/>
              </a:rPr>
              <a:t>35 564.05 км.</a:t>
            </a:r>
          </a:p>
          <a:p>
            <a:pPr algn="ctr">
              <a:lnSpc>
                <a:spcPts val="4314"/>
              </a:lnSpc>
              <a:spcBef>
                <a:spcPct val="0"/>
              </a:spcBef>
            </a:pPr>
            <a:r>
              <a:rPr lang="en-US" sz="3595" spc="-35">
                <a:solidFill>
                  <a:srgbClr val="17383E"/>
                </a:solidFill>
                <a:latin typeface="Fira Sans Medium Bold"/>
              </a:rPr>
              <a:t>ходене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216025" y="3084662"/>
            <a:ext cx="2972452" cy="1081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7"/>
              </a:lnSpc>
            </a:pPr>
            <a:r>
              <a:rPr lang="en-US" sz="3548" spc="-35">
                <a:solidFill>
                  <a:srgbClr val="17383E"/>
                </a:solidFill>
                <a:latin typeface="Fira Sans Medium Bold"/>
              </a:rPr>
              <a:t>25 771.11 км.</a:t>
            </a:r>
          </a:p>
          <a:p>
            <a:pPr algn="ctr">
              <a:lnSpc>
                <a:spcPts val="4257"/>
              </a:lnSpc>
              <a:spcBef>
                <a:spcPct val="0"/>
              </a:spcBef>
            </a:pPr>
            <a:r>
              <a:rPr lang="en-US" sz="3548" spc="-35">
                <a:solidFill>
                  <a:srgbClr val="17383E"/>
                </a:solidFill>
                <a:latin typeface="Fira Sans Medium"/>
              </a:rPr>
              <a:t>на колело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87624" y="3047432"/>
            <a:ext cx="2864160" cy="1051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2"/>
              </a:lnSpc>
            </a:pPr>
            <a:r>
              <a:rPr lang="en-US" sz="3418" spc="-34">
                <a:solidFill>
                  <a:srgbClr val="17383E"/>
                </a:solidFill>
                <a:latin typeface="Fira Sans Medium Bold"/>
              </a:rPr>
              <a:t>2 714.13 км.</a:t>
            </a:r>
          </a:p>
          <a:p>
            <a:pPr algn="ctr">
              <a:lnSpc>
                <a:spcPts val="4102"/>
              </a:lnSpc>
              <a:spcBef>
                <a:spcPct val="0"/>
              </a:spcBef>
            </a:pPr>
            <a:r>
              <a:rPr lang="en-US" sz="3418" spc="-34">
                <a:solidFill>
                  <a:srgbClr val="17383E"/>
                </a:solidFill>
                <a:latin typeface="Fira Sans Medium Bold"/>
              </a:rPr>
              <a:t>на скутер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871926" y="2645606"/>
            <a:ext cx="2666889" cy="194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9"/>
              </a:lnSpc>
            </a:pPr>
            <a:endParaRPr/>
          </a:p>
          <a:p>
            <a:pPr algn="ctr">
              <a:lnSpc>
                <a:spcPts val="3819"/>
              </a:lnSpc>
            </a:pPr>
            <a:r>
              <a:rPr lang="en-US" sz="3183" spc="-31">
                <a:solidFill>
                  <a:srgbClr val="17383E"/>
                </a:solidFill>
                <a:latin typeface="Fira Sans Medium Bold"/>
              </a:rPr>
              <a:t>64 049.29 км.</a:t>
            </a:r>
          </a:p>
          <a:p>
            <a:pPr algn="ctr">
              <a:lnSpc>
                <a:spcPts val="3819"/>
              </a:lnSpc>
            </a:pPr>
            <a:r>
              <a:rPr lang="en-US" sz="3183" spc="-31">
                <a:solidFill>
                  <a:srgbClr val="17383E"/>
                </a:solidFill>
                <a:latin typeface="Fira Sans Medium Bold"/>
              </a:rPr>
              <a:t> общо</a:t>
            </a:r>
          </a:p>
          <a:p>
            <a:pPr algn="ctr">
              <a:lnSpc>
                <a:spcPts val="3819"/>
              </a:lnSpc>
              <a:spcBef>
                <a:spcPct val="0"/>
              </a:spcBef>
            </a:pPr>
            <a:endParaRPr lang="en-US" sz="3183" spc="-31">
              <a:solidFill>
                <a:srgbClr val="17383E"/>
              </a:solidFill>
              <a:latin typeface="Fira Sans Medium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804674" y="8016601"/>
            <a:ext cx="3012511" cy="1372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9"/>
              </a:lnSpc>
            </a:pPr>
            <a:r>
              <a:rPr lang="en-US" sz="3595" spc="-35">
                <a:solidFill>
                  <a:srgbClr val="17383E"/>
                </a:solidFill>
                <a:latin typeface="Fira Sans Medium Bold"/>
              </a:rPr>
              <a:t>1 423 кг. </a:t>
            </a:r>
          </a:p>
          <a:p>
            <a:pPr algn="ctr">
              <a:lnSpc>
                <a:spcPts val="3559"/>
              </a:lnSpc>
            </a:pPr>
            <a:r>
              <a:rPr lang="en-US" sz="3595" spc="-35">
                <a:solidFill>
                  <a:srgbClr val="17383E"/>
                </a:solidFill>
                <a:latin typeface="Fira Sans Medium Bold"/>
              </a:rPr>
              <a:t>въглеродни емисии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510536" y="7820197"/>
            <a:ext cx="3125595" cy="1772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endParaRPr/>
          </a:p>
          <a:p>
            <a:pPr algn="ctr">
              <a:lnSpc>
                <a:spcPts val="2788"/>
              </a:lnSpc>
            </a:pPr>
            <a:r>
              <a:rPr lang="en-US" sz="2558" spc="-25">
                <a:solidFill>
                  <a:srgbClr val="17383E"/>
                </a:solidFill>
                <a:latin typeface="Fira Sans Medium Bold"/>
              </a:rPr>
              <a:t>2 562 кг.</a:t>
            </a:r>
          </a:p>
          <a:p>
            <a:pPr algn="ctr">
              <a:lnSpc>
                <a:spcPts val="2788"/>
              </a:lnSpc>
            </a:pPr>
            <a:r>
              <a:rPr lang="en-US" sz="2558" spc="-25">
                <a:solidFill>
                  <a:srgbClr val="17383E"/>
                </a:solidFill>
                <a:latin typeface="Fira Sans Medium Bold"/>
              </a:rPr>
              <a:t>въглеродни емисии</a:t>
            </a:r>
          </a:p>
          <a:p>
            <a:pPr algn="ctr">
              <a:lnSpc>
                <a:spcPts val="2788"/>
              </a:lnSpc>
            </a:pPr>
            <a:r>
              <a:rPr lang="en-US" sz="2558" spc="-25">
                <a:solidFill>
                  <a:srgbClr val="17383E"/>
                </a:solidFill>
                <a:latin typeface="Fira Sans Medium Bold"/>
              </a:rPr>
              <a:t> общо</a:t>
            </a:r>
          </a:p>
          <a:p>
            <a:pPr algn="ctr">
              <a:lnSpc>
                <a:spcPts val="2788"/>
              </a:lnSpc>
            </a:pPr>
            <a:endParaRPr lang="en-US" sz="2558" spc="-25">
              <a:solidFill>
                <a:srgbClr val="17383E"/>
              </a:solidFill>
              <a:latin typeface="Fira Sans Medium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5216025" y="8016601"/>
            <a:ext cx="3012511" cy="1372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9"/>
              </a:lnSpc>
            </a:pPr>
            <a:r>
              <a:rPr lang="en-US" sz="3595" spc="-35">
                <a:solidFill>
                  <a:srgbClr val="17383E"/>
                </a:solidFill>
                <a:latin typeface="Fira Sans Medium Bold"/>
              </a:rPr>
              <a:t>1 031 кг. </a:t>
            </a:r>
          </a:p>
          <a:p>
            <a:pPr algn="ctr">
              <a:lnSpc>
                <a:spcPts val="3559"/>
              </a:lnSpc>
            </a:pPr>
            <a:r>
              <a:rPr lang="en-US" sz="3595" spc="-35">
                <a:solidFill>
                  <a:srgbClr val="17383E"/>
                </a:solidFill>
                <a:latin typeface="Fira Sans Medium Bold"/>
              </a:rPr>
              <a:t>въглеродни емисии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580040" y="7996951"/>
            <a:ext cx="3012511" cy="1372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9"/>
              </a:lnSpc>
            </a:pPr>
            <a:r>
              <a:rPr lang="en-US" sz="3595" spc="-35">
                <a:solidFill>
                  <a:srgbClr val="17383E"/>
                </a:solidFill>
                <a:latin typeface="Fira Sans Medium Bold"/>
              </a:rPr>
              <a:t>109 кг. </a:t>
            </a:r>
          </a:p>
          <a:p>
            <a:pPr algn="ctr">
              <a:lnSpc>
                <a:spcPts val="3559"/>
              </a:lnSpc>
            </a:pPr>
            <a:r>
              <a:rPr lang="en-US" sz="3595" spc="-35">
                <a:solidFill>
                  <a:srgbClr val="17383E"/>
                </a:solidFill>
                <a:latin typeface="Fira Sans Medium Bold"/>
              </a:rPr>
              <a:t>въглеродни емисии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5798425" y="837180"/>
            <a:ext cx="1419086" cy="554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4"/>
              </a:lnSpc>
              <a:spcBef>
                <a:spcPct val="0"/>
              </a:spcBef>
            </a:pPr>
            <a:r>
              <a:rPr lang="en-US" sz="1820" spc="-18">
                <a:solidFill>
                  <a:srgbClr val="FFFFFF"/>
                </a:solidFill>
                <a:latin typeface="Fira Sans Medium Bold"/>
              </a:rPr>
              <a:t> потребители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5296955" y="211874"/>
            <a:ext cx="2438386" cy="1035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91"/>
              </a:lnSpc>
              <a:spcBef>
                <a:spcPct val="0"/>
              </a:spcBef>
            </a:pPr>
            <a:r>
              <a:rPr lang="en-US" sz="6825" spc="-68">
                <a:solidFill>
                  <a:srgbClr val="FFFFFF"/>
                </a:solidFill>
                <a:latin typeface="Fira Sans Medium"/>
              </a:rPr>
              <a:t>500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180641" y="1336712"/>
            <a:ext cx="2554700" cy="508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2"/>
              </a:lnSpc>
              <a:spcBef>
                <a:spcPct val="0"/>
              </a:spcBef>
            </a:pPr>
            <a:r>
              <a:rPr lang="en-US" sz="3277" spc="-32">
                <a:solidFill>
                  <a:srgbClr val="FFFFFF"/>
                </a:solidFill>
                <a:latin typeface="Fira Sans Medium Bold"/>
              </a:rPr>
              <a:t> дневно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3971" t="3971" r="1374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51770" y="4201140"/>
            <a:ext cx="7027514" cy="6085860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562220" y="3953832"/>
            <a:ext cx="3799330" cy="3290238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859850" y="563974"/>
            <a:ext cx="4961246" cy="4296462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1461885" y="0"/>
            <a:ext cx="7611546" cy="6591255"/>
            <a:chOff x="0" y="0"/>
            <a:chExt cx="4282440" cy="3708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2"/>
              <a:stretch>
                <a:fillRect r="-1546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627010" y="-1141954"/>
            <a:ext cx="8516990" cy="6563137"/>
            <a:chOff x="0" y="0"/>
            <a:chExt cx="11355987" cy="8750849"/>
          </a:xfrm>
        </p:grpSpPr>
        <p:sp>
          <p:nvSpPr>
            <p:cNvPr id="11" name="TextBox 11"/>
            <p:cNvSpPr txBox="1"/>
            <p:nvPr/>
          </p:nvSpPr>
          <p:spPr>
            <a:xfrm>
              <a:off x="0" y="0"/>
              <a:ext cx="11355987" cy="6591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199"/>
                </a:lnSpc>
              </a:pPr>
              <a:endParaRPr/>
            </a:p>
            <a:p>
              <a:pPr>
                <a:lnSpc>
                  <a:spcPts val="9600"/>
                </a:lnSpc>
                <a:spcBef>
                  <a:spcPct val="0"/>
                </a:spcBef>
              </a:pPr>
              <a:r>
                <a:rPr lang="en-US" sz="8000" spc="-80">
                  <a:solidFill>
                    <a:srgbClr val="00A181"/>
                  </a:solidFill>
                  <a:latin typeface="Fira Sans Medium"/>
                </a:rPr>
                <a:t>Допълнителни знания, базирани на данни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778749"/>
              <a:ext cx="10173525" cy="1972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019"/>
                </a:lnSpc>
              </a:pPr>
              <a:r>
                <a:rPr lang="en-US" sz="4299">
                  <a:solidFill>
                    <a:srgbClr val="000000"/>
                  </a:solidFill>
                  <a:latin typeface="Fira Sans Light"/>
                </a:rPr>
                <a:t>Камери за броене на велосипеди 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513829" y="6771257"/>
            <a:ext cx="4961246" cy="4296462"/>
            <a:chOff x="0" y="0"/>
            <a:chExt cx="3619627" cy="313461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028700" y="5605785"/>
            <a:ext cx="6582846" cy="5700448"/>
            <a:chOff x="0" y="0"/>
            <a:chExt cx="4282440" cy="3708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3"/>
              <a:stretch>
                <a:fillRect t="-53972"/>
              </a:stretch>
            </a:blip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7844359" y="5605785"/>
            <a:ext cx="6307411" cy="5461934"/>
            <a:chOff x="0" y="0"/>
            <a:chExt cx="4282440" cy="3708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282440" cy="3708400"/>
            </a:xfrm>
            <a:custGeom>
              <a:avLst/>
              <a:gdLst/>
              <a:ahLst/>
              <a:cxnLst/>
              <a:rect l="l" t="t" r="r" b="b"/>
              <a:pathLst>
                <a:path w="4282440" h="3708400">
                  <a:moveTo>
                    <a:pt x="3211830" y="0"/>
                  </a:moveTo>
                  <a:lnTo>
                    <a:pt x="1070610" y="0"/>
                  </a:lnTo>
                  <a:lnTo>
                    <a:pt x="0" y="1854200"/>
                  </a:lnTo>
                  <a:lnTo>
                    <a:pt x="1070610" y="3708400"/>
                  </a:lnTo>
                  <a:lnTo>
                    <a:pt x="3211830" y="3708400"/>
                  </a:lnTo>
                  <a:lnTo>
                    <a:pt x="4282440" y="1854200"/>
                  </a:lnTo>
                  <a:close/>
                </a:path>
              </a:pathLst>
            </a:custGeom>
            <a:blipFill>
              <a:blip r:embed="rId4"/>
              <a:stretch>
                <a:fillRect l="-7730" r="-773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51770" y="4201140"/>
            <a:ext cx="7027514" cy="6085860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859850" y="563974"/>
            <a:ext cx="4961246" cy="4296462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921044" y="5990538"/>
            <a:ext cx="4961246" cy="4296462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388100" y="1551134"/>
            <a:ext cx="7370887" cy="873586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5101" y="5143500"/>
            <a:ext cx="7580116" cy="9033066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705101" y="1180062"/>
            <a:ext cx="8438899" cy="3064287"/>
            <a:chOff x="0" y="0"/>
            <a:chExt cx="11251865" cy="4085716"/>
          </a:xfrm>
        </p:grpSpPr>
        <p:sp>
          <p:nvSpPr>
            <p:cNvPr id="11" name="TextBox 11"/>
            <p:cNvSpPr txBox="1"/>
            <p:nvPr/>
          </p:nvSpPr>
          <p:spPr>
            <a:xfrm>
              <a:off x="0" y="0"/>
              <a:ext cx="11251865" cy="1714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199"/>
                </a:lnSpc>
                <a:spcBef>
                  <a:spcPct val="0"/>
                </a:spcBef>
              </a:pPr>
              <a:r>
                <a:rPr lang="en-US" sz="8499" spc="-84">
                  <a:solidFill>
                    <a:srgbClr val="05A180"/>
                  </a:solidFill>
                  <a:latin typeface="Fira Sans Medium"/>
                </a:rPr>
                <a:t>Калкулатори: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882899"/>
              <a:ext cx="10080245" cy="2202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719"/>
                </a:lnSpc>
              </a:pPr>
              <a:r>
                <a:rPr lang="en-US" sz="4799">
                  <a:solidFill>
                    <a:srgbClr val="000000"/>
                  </a:solidFill>
                  <a:latin typeface="Fira Sans Light"/>
                </a:rPr>
                <a:t>Здравен калкулатор</a:t>
              </a:r>
            </a:p>
            <a:p>
              <a:pPr algn="l">
                <a:lnSpc>
                  <a:spcPts val="6719"/>
                </a:lnSpc>
              </a:pPr>
              <a:r>
                <a:rPr lang="en-US" sz="4799">
                  <a:solidFill>
                    <a:srgbClr val="000000"/>
                  </a:solidFill>
                  <a:latin typeface="Fira Sans Light"/>
                </a:rPr>
                <a:t>Икономически калкулатор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5512745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99"/>
              </a:lnSpc>
              <a:spcBef>
                <a:spcPct val="0"/>
              </a:spcBef>
            </a:pPr>
            <a:r>
              <a:rPr lang="en-US" sz="8499" spc="-84">
                <a:solidFill>
                  <a:srgbClr val="05A180"/>
                </a:solidFill>
                <a:latin typeface="Fira Sans Medium"/>
              </a:rPr>
              <a:t>Изводи</a:t>
            </a:r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-1306086" y="4784384"/>
            <a:ext cx="4985461" cy="4317433"/>
            <a:chOff x="0" y="0"/>
            <a:chExt cx="3619627" cy="31346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5" name="Group 5"/>
          <p:cNvGrpSpPr/>
          <p:nvPr/>
        </p:nvGrpSpPr>
        <p:grpSpPr>
          <a:xfrm rot="-10800000">
            <a:off x="3061137" y="7468788"/>
            <a:ext cx="3480308" cy="3013963"/>
            <a:chOff x="0" y="0"/>
            <a:chExt cx="3619627" cy="31346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2780085" y="4005595"/>
            <a:ext cx="1798578" cy="1557577"/>
            <a:chOff x="0" y="0"/>
            <a:chExt cx="3619627" cy="31346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9" name="Group 9"/>
          <p:cNvGrpSpPr/>
          <p:nvPr/>
        </p:nvGrpSpPr>
        <p:grpSpPr>
          <a:xfrm rot="-10800000">
            <a:off x="300983" y="7795449"/>
            <a:ext cx="3378391" cy="2925703"/>
            <a:chOff x="0" y="0"/>
            <a:chExt cx="3619627" cy="31346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8986898" y="946486"/>
            <a:ext cx="8272402" cy="2925093"/>
            <a:chOff x="0" y="0"/>
            <a:chExt cx="11029869" cy="3900124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9525"/>
              <a:ext cx="11029869" cy="1457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2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A4E473"/>
                  </a:solidFill>
                  <a:latin typeface="Fira Sans Medium"/>
                </a:rPr>
                <a:t>Всеки проект е възможност за надграждане на знания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796792"/>
              <a:ext cx="11029869" cy="21033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19"/>
                </a:lnSpc>
              </a:pPr>
              <a:r>
                <a:rPr lang="en-US" sz="2299">
                  <a:solidFill>
                    <a:srgbClr val="000000"/>
                  </a:solidFill>
                  <a:latin typeface="Fira Sans Light"/>
                </a:rPr>
                <a:t>Разработваме нови инициативи, третирайки ги като изследователски проекти за по-нататъшни нужди на гражданите.</a:t>
              </a:r>
            </a:p>
            <a:p>
              <a:pPr>
                <a:lnSpc>
                  <a:spcPts val="3219"/>
                </a:lnSpc>
                <a:spcBef>
                  <a:spcPct val="0"/>
                </a:spcBef>
              </a:pPr>
              <a:endParaRPr lang="en-US" sz="2299">
                <a:solidFill>
                  <a:srgbClr val="000000"/>
                </a:solidFill>
                <a:latin typeface="Fira Sans Light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986898" y="3835781"/>
            <a:ext cx="8272402" cy="2382168"/>
            <a:chOff x="0" y="0"/>
            <a:chExt cx="11029869" cy="3176224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9525"/>
              <a:ext cx="11029869" cy="733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2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A4E473"/>
                  </a:solidFill>
                  <a:latin typeface="Fira Sans Medium"/>
                </a:rPr>
                <a:t>Разчитаме на фактите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072892"/>
              <a:ext cx="11029869" cy="21033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19"/>
                </a:lnSpc>
              </a:pPr>
              <a:r>
                <a:rPr lang="en-US" sz="2299">
                  <a:solidFill>
                    <a:srgbClr val="000000"/>
                  </a:solidFill>
                  <a:latin typeface="Fira Sans Light"/>
                </a:rPr>
                <a:t>Базираме всички наши дейности и проекти на надеждни данни, които отразяват предизвикателствата, пред които е изправена София, и възможностите, които градът има.</a:t>
              </a:r>
            </a:p>
            <a:p>
              <a:pPr>
                <a:lnSpc>
                  <a:spcPts val="321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000000"/>
                  </a:solidFill>
                  <a:latin typeface="Fira Sans Light"/>
                </a:rPr>
                <a:t> 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986898" y="6217948"/>
            <a:ext cx="8272402" cy="2703478"/>
            <a:chOff x="0" y="0"/>
            <a:chExt cx="11029869" cy="3604637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9525"/>
              <a:ext cx="11029869" cy="2181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2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A4E473"/>
                  </a:solidFill>
                  <a:latin typeface="Fira Sans Medium"/>
                </a:rPr>
                <a:t>Гражданите са основна определяща сила за взимането на решения, свързани с развитието на София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2520692"/>
              <a:ext cx="11029869" cy="1083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000000"/>
                  </a:solidFill>
                  <a:latin typeface="Fira Sans Light"/>
                </a:rPr>
                <a:t>Гражданското мнение е ключов компонент в стратегирането на всички наши инициативи. 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>
            <a:off x="8986898" y="3685004"/>
            <a:ext cx="827240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8986898" y="6079836"/>
            <a:ext cx="827240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306086" y="4784384"/>
            <a:ext cx="4985461" cy="4317433"/>
            <a:chOff x="0" y="0"/>
            <a:chExt cx="3619627" cy="31346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3061137" y="7468788"/>
            <a:ext cx="3480308" cy="3013963"/>
            <a:chOff x="0" y="0"/>
            <a:chExt cx="3619627" cy="31346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6" name="Group 6"/>
          <p:cNvGrpSpPr/>
          <p:nvPr/>
        </p:nvGrpSpPr>
        <p:grpSpPr>
          <a:xfrm rot="-10800000">
            <a:off x="2780085" y="4005595"/>
            <a:ext cx="1798578" cy="1557577"/>
            <a:chOff x="0" y="0"/>
            <a:chExt cx="3619627" cy="31346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8" name="Group 8"/>
          <p:cNvGrpSpPr/>
          <p:nvPr/>
        </p:nvGrpSpPr>
        <p:grpSpPr>
          <a:xfrm rot="-10800000">
            <a:off x="300983" y="7795449"/>
            <a:ext cx="3378391" cy="2925703"/>
            <a:chOff x="0" y="0"/>
            <a:chExt cx="3619627" cy="31346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70327" y="2796331"/>
            <a:ext cx="4747347" cy="134498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6782182" y="4865353"/>
            <a:ext cx="575345" cy="57534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6782182" y="5597185"/>
            <a:ext cx="575345" cy="57534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6782182" y="6324929"/>
            <a:ext cx="575345" cy="57534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6782182" y="7131218"/>
            <a:ext cx="575345" cy="575345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495548" y="748646"/>
            <a:ext cx="7900666" cy="154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62"/>
              </a:lnSpc>
              <a:spcBef>
                <a:spcPct val="0"/>
              </a:spcBef>
            </a:pPr>
            <a:r>
              <a:rPr lang="en-US" sz="10135" spc="-101">
                <a:solidFill>
                  <a:srgbClr val="05A180"/>
                </a:solidFill>
                <a:latin typeface="Fira Sans Medium"/>
              </a:rPr>
              <a:t>Благодарим!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17544" y="4975225"/>
            <a:ext cx="4649533" cy="32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277B5"/>
                </a:solidFill>
                <a:latin typeface="Fira Sans Medium"/>
              </a:rPr>
              <a:t>https://www.facebook.com/sofialabsda</a:t>
            </a:r>
          </a:p>
        </p:txBody>
      </p:sp>
      <p:grpSp>
        <p:nvGrpSpPr>
          <p:cNvPr id="17" name="Group 17"/>
          <p:cNvGrpSpPr/>
          <p:nvPr/>
        </p:nvGrpSpPr>
        <p:grpSpPr>
          <a:xfrm rot="5400000">
            <a:off x="13562953" y="5597248"/>
            <a:ext cx="4985461" cy="4317433"/>
            <a:chOff x="0" y="0"/>
            <a:chExt cx="3619627" cy="313461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4651"/>
            </a:solidFill>
          </p:spPr>
        </p:sp>
      </p:grpSp>
      <p:grpSp>
        <p:nvGrpSpPr>
          <p:cNvPr id="19" name="Group 19"/>
          <p:cNvGrpSpPr/>
          <p:nvPr/>
        </p:nvGrpSpPr>
        <p:grpSpPr>
          <a:xfrm rot="5400000">
            <a:off x="16348199" y="2634336"/>
            <a:ext cx="3480308" cy="3013963"/>
            <a:chOff x="0" y="0"/>
            <a:chExt cx="3619627" cy="313461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A4E473"/>
            </a:solidFill>
          </p:spPr>
        </p:sp>
      </p:grpSp>
      <p:grpSp>
        <p:nvGrpSpPr>
          <p:cNvPr id="21" name="Group 21"/>
          <p:cNvGrpSpPr/>
          <p:nvPr/>
        </p:nvGrpSpPr>
        <p:grpSpPr>
          <a:xfrm rot="5400000">
            <a:off x="12997678" y="4484445"/>
            <a:ext cx="1798578" cy="1557577"/>
            <a:chOff x="0" y="0"/>
            <a:chExt cx="3619627" cy="313461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grpSp>
        <p:nvGrpSpPr>
          <p:cNvPr id="23" name="Group 23"/>
          <p:cNvGrpSpPr/>
          <p:nvPr/>
        </p:nvGrpSpPr>
        <p:grpSpPr>
          <a:xfrm rot="5400000">
            <a:off x="16681688" y="5489578"/>
            <a:ext cx="3378391" cy="2925703"/>
            <a:chOff x="0" y="0"/>
            <a:chExt cx="3619627" cy="313461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19627" cy="3134614"/>
            </a:xfrm>
            <a:custGeom>
              <a:avLst/>
              <a:gdLst/>
              <a:ahLst/>
              <a:cxnLst/>
              <a:rect l="l" t="t" r="r" b="b"/>
              <a:pathLst>
                <a:path w="3619627" h="3134614">
                  <a:moveTo>
                    <a:pt x="3619627" y="1567307"/>
                  </a:moveTo>
                  <a:lnTo>
                    <a:pt x="2714752" y="3134614"/>
                  </a:lnTo>
                  <a:lnTo>
                    <a:pt x="904875" y="3134614"/>
                  </a:lnTo>
                  <a:lnTo>
                    <a:pt x="0" y="1567307"/>
                  </a:lnTo>
                  <a:lnTo>
                    <a:pt x="904875" y="0"/>
                  </a:lnTo>
                  <a:lnTo>
                    <a:pt x="2714625" y="0"/>
                  </a:lnTo>
                  <a:lnTo>
                    <a:pt x="3619627" y="1567307"/>
                  </a:lnTo>
                  <a:close/>
                </a:path>
              </a:pathLst>
            </a:custGeom>
            <a:solidFill>
              <a:srgbClr val="00A181"/>
            </a:solidFill>
          </p:spPr>
        </p:sp>
      </p:grpSp>
      <p:sp>
        <p:nvSpPr>
          <p:cNvPr id="25" name="TextBox 25"/>
          <p:cNvSpPr txBox="1"/>
          <p:nvPr/>
        </p:nvSpPr>
        <p:spPr>
          <a:xfrm>
            <a:off x="7517544" y="6434802"/>
            <a:ext cx="1928336" cy="32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277B5"/>
                </a:solidFill>
                <a:latin typeface="Fira Sans Medium"/>
              </a:rPr>
              <a:t>www.sofia-da.eu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517544" y="5707057"/>
            <a:ext cx="2224183" cy="32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277B5"/>
                </a:solidFill>
                <a:latin typeface="Fira Sans Medium"/>
              </a:rPr>
              <a:t>office@sofia-da.eu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39672" y="7241091"/>
            <a:ext cx="5578507" cy="32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  <a:spcBef>
                <a:spcPct val="0"/>
              </a:spcBef>
            </a:pPr>
            <a:r>
              <a:rPr lang="en-US" sz="2000">
                <a:solidFill>
                  <a:srgbClr val="0277B5"/>
                </a:solidFill>
                <a:latin typeface="Fira Sans Medium"/>
              </a:rPr>
              <a:t>https://www.linkedin.com/company/82984661/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199</Words>
  <Application>Microsoft Office PowerPoint</Application>
  <PresentationFormat>Custom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Fira Sans Medium Bold</vt:lpstr>
      <vt:lpstr>Arial</vt:lpstr>
      <vt:lpstr>Calibri</vt:lpstr>
      <vt:lpstr>Fira Sans Light</vt:lpstr>
      <vt:lpstr>Fira Sans Medium</vt:lpstr>
      <vt:lpstr>Fira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INNOAIR</dc:title>
  <dc:creator>User</dc:creator>
  <cp:lastModifiedBy>User</cp:lastModifiedBy>
  <cp:revision>2</cp:revision>
  <dcterms:created xsi:type="dcterms:W3CDTF">2006-08-16T00:00:00Z</dcterms:created>
  <dcterms:modified xsi:type="dcterms:W3CDTF">2023-04-24T12:42:14Z</dcterms:modified>
  <dc:identifier>DAFgcq1bpzY</dc:identifier>
</cp:coreProperties>
</file>