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69" r:id="rId5"/>
    <p:sldMasterId id="2147483677" r:id="rId6"/>
  </p:sldMasterIdLst>
  <p:sldIdLst>
    <p:sldId id="256" r:id="rId7"/>
    <p:sldId id="263" r:id="rId8"/>
    <p:sldId id="257" r:id="rId9"/>
    <p:sldId id="265" r:id="rId10"/>
    <p:sldId id="266" r:id="rId11"/>
    <p:sldId id="273" r:id="rId12"/>
    <p:sldId id="267" r:id="rId13"/>
    <p:sldId id="268" r:id="rId14"/>
    <p:sldId id="271" r:id="rId15"/>
    <p:sldId id="269" r:id="rId16"/>
    <p:sldId id="270" r:id="rId17"/>
    <p:sldId id="272" r:id="rId18"/>
    <p:sldId id="260" r:id="rId19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05" autoAdjust="0"/>
    <p:restoredTop sz="98481" autoAdjust="0"/>
  </p:normalViewPr>
  <p:slideViewPr>
    <p:cSldViewPr snapToGrid="0" snapToObjects="1">
      <p:cViewPr varScale="1">
        <p:scale>
          <a:sx n="88" d="100"/>
          <a:sy n="88" d="100"/>
        </p:scale>
        <p:origin x="960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/>
          <p:cNvSpPr>
            <a:spLocks noGrp="1"/>
          </p:cNvSpPr>
          <p:nvPr>
            <p:ph type="title" hasCustomPrompt="1"/>
          </p:nvPr>
        </p:nvSpPr>
        <p:spPr>
          <a:xfrm>
            <a:off x="354835" y="2500590"/>
            <a:ext cx="8273254" cy="595766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aseline="0"/>
            </a:lvl1pPr>
          </a:lstStyle>
          <a:p>
            <a:pPr lvl="0"/>
            <a:r>
              <a:rPr lang="fr-FR" sz="2800" dirty="0">
                <a:latin typeface="Lovelo Black"/>
              </a:rPr>
              <a:t>TITLE</a:t>
            </a:r>
            <a:endParaRPr lang="fr-FR" dirty="0"/>
          </a:p>
        </p:txBody>
      </p:sp>
      <p:sp>
        <p:nvSpPr>
          <p:cNvPr id="3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1334235" y="3163156"/>
            <a:ext cx="6465908" cy="5421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>
              <a:buNone/>
              <a:defRPr sz="2400">
                <a:solidFill>
                  <a:srgbClr val="1CAF96"/>
                </a:solidFill>
                <a:latin typeface="Lovelo Black"/>
              </a:defRPr>
            </a:lvl1pPr>
          </a:lstStyle>
          <a:p>
            <a:pPr lvl="0"/>
            <a:r>
              <a:rPr lang="fr-FR" dirty="0"/>
              <a:t>SUB-TITLE </a:t>
            </a:r>
          </a:p>
        </p:txBody>
      </p:sp>
      <p:sp>
        <p:nvSpPr>
          <p:cNvPr id="4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2322082" y="4079090"/>
            <a:ext cx="4669823" cy="513220"/>
          </a:xfrm>
        </p:spPr>
        <p:txBody>
          <a:bodyPr/>
          <a:lstStyle>
            <a:lvl1pPr algn="ctr">
              <a:defRPr sz="2000" baseline="0">
                <a:solidFill>
                  <a:schemeClr val="bg1"/>
                </a:solidFill>
                <a:latin typeface="Karbon Semibold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2</a:t>
            </a:r>
          </a:p>
        </p:txBody>
      </p:sp>
      <p:sp>
        <p:nvSpPr>
          <p:cNvPr id="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204823" y="6020569"/>
            <a:ext cx="5978842" cy="58569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FFFFFF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Date, Place, Name </a:t>
            </a:r>
          </a:p>
        </p:txBody>
      </p:sp>
    </p:spTree>
    <p:extLst>
      <p:ext uri="{BB962C8B-B14F-4D97-AF65-F5344CB8AC3E}">
        <p14:creationId xmlns:p14="http://schemas.microsoft.com/office/powerpoint/2010/main" val="3680853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Titre Bleu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02_Point_FinalPower-18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Espace réservé du contenu 4"/>
          <p:cNvSpPr>
            <a:spLocks noGrp="1"/>
          </p:cNvSpPr>
          <p:nvPr>
            <p:ph sz="quarter" idx="10" hasCustomPrompt="1"/>
          </p:nvPr>
        </p:nvSpPr>
        <p:spPr>
          <a:xfrm>
            <a:off x="1667486" y="3078758"/>
            <a:ext cx="6134101" cy="57713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5" name="Espace réservé du contenu 6"/>
          <p:cNvSpPr>
            <a:spLocks noGrp="1"/>
          </p:cNvSpPr>
          <p:nvPr>
            <p:ph sz="quarter" idx="11" hasCustomPrompt="1"/>
          </p:nvPr>
        </p:nvSpPr>
        <p:spPr>
          <a:xfrm>
            <a:off x="1705973" y="3617742"/>
            <a:ext cx="2809327" cy="44862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  <a:latin typeface="Karbon Semibold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1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62188" y="64497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4726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Titre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Espace réservé du contenu 4"/>
          <p:cNvSpPr>
            <a:spLocks noGrp="1"/>
          </p:cNvSpPr>
          <p:nvPr>
            <p:ph sz="quarter" idx="10" hasCustomPrompt="1"/>
          </p:nvPr>
        </p:nvSpPr>
        <p:spPr>
          <a:xfrm>
            <a:off x="1667486" y="3078758"/>
            <a:ext cx="6134101" cy="577132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5" name="Espace réservé du contenu 6"/>
          <p:cNvSpPr>
            <a:spLocks noGrp="1"/>
          </p:cNvSpPr>
          <p:nvPr>
            <p:ph sz="quarter" idx="11" hasCustomPrompt="1"/>
          </p:nvPr>
        </p:nvSpPr>
        <p:spPr>
          <a:xfrm>
            <a:off x="1705973" y="3617742"/>
            <a:ext cx="2809327" cy="448628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  <a:latin typeface="Karbon Semibold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1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28023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24020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Titre Bleu Cl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02_Point_FinalPower-17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Espace réservé du contenu 4"/>
          <p:cNvSpPr>
            <a:spLocks noGrp="1"/>
          </p:cNvSpPr>
          <p:nvPr>
            <p:ph sz="quarter" idx="10" hasCustomPrompt="1"/>
          </p:nvPr>
        </p:nvSpPr>
        <p:spPr>
          <a:xfrm>
            <a:off x="1667486" y="3078758"/>
            <a:ext cx="6134101" cy="57713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5" name="Espace réservé du contenu 6"/>
          <p:cNvSpPr>
            <a:spLocks noGrp="1"/>
          </p:cNvSpPr>
          <p:nvPr>
            <p:ph sz="quarter" idx="11" hasCustomPrompt="1"/>
          </p:nvPr>
        </p:nvSpPr>
        <p:spPr>
          <a:xfrm>
            <a:off x="1705973" y="3617742"/>
            <a:ext cx="2809327" cy="448628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  <a:latin typeface="Karbon Semibold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1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4683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2049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4432"/>
            <a:ext cx="9144000" cy="7082432"/>
          </a:xfrm>
          <a:prstGeom prst="rect">
            <a:avLst/>
          </a:prstGeom>
        </p:spPr>
      </p:pic>
      <p:sp>
        <p:nvSpPr>
          <p:cNvPr id="7" name="Espace réservé du contenu 6"/>
          <p:cNvSpPr>
            <a:spLocks noGrp="1"/>
          </p:cNvSpPr>
          <p:nvPr>
            <p:ph sz="quarter" idx="10" hasCustomPrompt="1"/>
          </p:nvPr>
        </p:nvSpPr>
        <p:spPr>
          <a:xfrm>
            <a:off x="1138466" y="1550571"/>
            <a:ext cx="5827486" cy="914400"/>
          </a:xfrm>
        </p:spPr>
        <p:txBody>
          <a:bodyPr/>
          <a:lstStyle>
            <a:lvl1pPr>
              <a:defRPr baseline="0">
                <a:solidFill>
                  <a:srgbClr val="032400"/>
                </a:solidFill>
              </a:defRPr>
            </a:lvl1pPr>
          </a:lstStyle>
          <a:p>
            <a:pPr lvl="0"/>
            <a:r>
              <a:rPr lang="fr-FR" dirty="0"/>
              <a:t>TABLE OF CONTENTS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1" hasCustomPrompt="1"/>
          </p:nvPr>
        </p:nvSpPr>
        <p:spPr>
          <a:xfrm>
            <a:off x="1475393" y="2689685"/>
            <a:ext cx="6835238" cy="2874674"/>
          </a:xfrm>
        </p:spPr>
        <p:txBody>
          <a:bodyPr>
            <a:normAutofit/>
          </a:bodyPr>
          <a:lstStyle>
            <a:lvl1pPr marL="514350" indent="-514350">
              <a:lnSpc>
                <a:spcPct val="150000"/>
              </a:lnSpc>
              <a:buClr>
                <a:srgbClr val="1CAF96"/>
              </a:buClr>
              <a:buFont typeface="+mj-lt"/>
              <a:buAutoNum type="arabicPeriod"/>
              <a:defRPr sz="2000" b="0" i="0" baseline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pPr lvl="0"/>
            <a:r>
              <a:rPr lang="fr-FR" dirty="0"/>
              <a:t>...</a:t>
            </a:r>
          </a:p>
          <a:p>
            <a:pPr lvl="0"/>
            <a:r>
              <a:rPr lang="fr-FR" dirty="0"/>
              <a:t>...</a:t>
            </a:r>
          </a:p>
          <a:p>
            <a:pPr lvl="0"/>
            <a:r>
              <a:rPr lang="fr-FR" dirty="0"/>
              <a:t>...</a:t>
            </a:r>
          </a:p>
          <a:p>
            <a:pPr lvl="0"/>
            <a:r>
              <a:rPr lang="fr-FR" dirty="0"/>
              <a:t>...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06015" y="6221787"/>
            <a:ext cx="5377963" cy="537221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Date, Place, Name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283711" y="137894"/>
            <a:ext cx="5377963" cy="537221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Table of contents &gt;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2263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9200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6296"/>
            <a:ext cx="9144000" cy="7064296"/>
          </a:xfrm>
          <a:prstGeom prst="rect">
            <a:avLst/>
          </a:prstGeom>
        </p:spPr>
      </p:pic>
      <p:sp>
        <p:nvSpPr>
          <p:cNvPr id="4" name="Espace réservé du contenu 4"/>
          <p:cNvSpPr>
            <a:spLocks noGrp="1"/>
          </p:cNvSpPr>
          <p:nvPr>
            <p:ph sz="quarter" idx="10" hasCustomPrompt="1"/>
          </p:nvPr>
        </p:nvSpPr>
        <p:spPr>
          <a:xfrm>
            <a:off x="1163248" y="1576387"/>
            <a:ext cx="6134101" cy="577132"/>
          </a:xfrm>
        </p:spPr>
        <p:txBody>
          <a:bodyPr/>
          <a:lstStyle>
            <a:lvl1pPr>
              <a:defRPr baseline="0">
                <a:solidFill>
                  <a:srgbClr val="032400"/>
                </a:solidFill>
              </a:defRPr>
            </a:lvl1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1" hasCustomPrompt="1"/>
          </p:nvPr>
        </p:nvSpPr>
        <p:spPr>
          <a:xfrm>
            <a:off x="1144572" y="2164304"/>
            <a:ext cx="6134101" cy="577132"/>
          </a:xfrm>
        </p:spPr>
        <p:txBody>
          <a:bodyPr>
            <a:normAutofit/>
          </a:bodyPr>
          <a:lstStyle>
            <a:lvl1pPr>
              <a:defRPr sz="2000" b="0" i="0" baseline="0">
                <a:solidFill>
                  <a:srgbClr val="032400"/>
                </a:solidFill>
                <a:latin typeface="Lovelo Black"/>
                <a:cs typeface="Lovelo Black"/>
              </a:defRPr>
            </a:lvl1pPr>
          </a:lstStyle>
          <a:p>
            <a:pPr lvl="0"/>
            <a:r>
              <a:rPr lang="fr-FR" dirty="0"/>
              <a:t>SUB-TITLE 01</a:t>
            </a:r>
          </a:p>
        </p:txBody>
      </p:sp>
      <p:sp>
        <p:nvSpPr>
          <p:cNvPr id="6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283711" y="268612"/>
            <a:ext cx="5377963" cy="537221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Table of contents &gt;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06015" y="6284507"/>
            <a:ext cx="5377963" cy="537221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Date, Place, Name</a:t>
            </a: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27338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4" hasCustomPrompt="1"/>
          </p:nvPr>
        </p:nvSpPr>
        <p:spPr>
          <a:xfrm>
            <a:off x="1163638" y="3137569"/>
            <a:ext cx="6869112" cy="2958778"/>
          </a:xfrm>
        </p:spPr>
        <p:txBody>
          <a:bodyPr/>
          <a:lstStyle>
            <a:lvl1pPr marL="0" indent="-169200">
              <a:buFont typeface="Arial"/>
              <a:buChar char="•"/>
              <a:defRPr sz="2000" baseline="0">
                <a:solidFill>
                  <a:srgbClr val="032400"/>
                </a:solidFill>
              </a:defRPr>
            </a:lvl1pPr>
            <a:lvl3pPr marL="158400" algn="just">
              <a:defRPr sz="1800" b="0" i="0" baseline="0">
                <a:solidFill>
                  <a:srgbClr val="032400"/>
                </a:solidFill>
                <a:latin typeface="Karbon Regular"/>
                <a:cs typeface="Karbon Regular"/>
              </a:defRPr>
            </a:lvl3pPr>
            <a:lvl4pPr marL="0" indent="-162000">
              <a:spcBef>
                <a:spcPts val="600"/>
              </a:spcBef>
              <a:buFont typeface="Arial"/>
              <a:buChar char="•"/>
              <a:defRPr sz="2000" baseline="0">
                <a:solidFill>
                  <a:srgbClr val="032400"/>
                </a:solidFill>
                <a:latin typeface="Lovelo Black"/>
                <a:cs typeface="Lovelo Black"/>
              </a:defRPr>
            </a:lvl4pPr>
            <a:lvl5pPr marL="180000" indent="0" algn="just">
              <a:buFontTx/>
              <a:buNone/>
              <a:defRPr sz="1800" baseline="0">
                <a:solidFill>
                  <a:srgbClr val="032400"/>
                </a:solidFill>
                <a:latin typeface="Karbon"/>
              </a:defRPr>
            </a:lvl5pPr>
          </a:lstStyle>
          <a:p>
            <a:pPr lvl="0"/>
            <a:r>
              <a:rPr lang="fr-FR" dirty="0"/>
              <a:t>TITLE :</a:t>
            </a:r>
          </a:p>
          <a:p>
            <a:pPr lvl="2"/>
            <a:r>
              <a:rPr lang="fr-FR" dirty="0"/>
              <a:t>.......Contents......</a:t>
            </a:r>
          </a:p>
          <a:p>
            <a:pPr lvl="2"/>
            <a:endParaRPr lang="fr-FR" dirty="0"/>
          </a:p>
          <a:p>
            <a:pPr lvl="3"/>
            <a:r>
              <a:rPr lang="fr-FR" dirty="0"/>
              <a:t>TITLE : </a:t>
            </a:r>
          </a:p>
          <a:p>
            <a:pPr lvl="4"/>
            <a:r>
              <a:rPr lang="fr-FR" dirty="0"/>
              <a:t>..... Contents ........</a:t>
            </a:r>
          </a:p>
        </p:txBody>
      </p:sp>
    </p:spTree>
    <p:extLst>
      <p:ext uri="{BB962C8B-B14F-4D97-AF65-F5344CB8AC3E}">
        <p14:creationId xmlns:p14="http://schemas.microsoft.com/office/powerpoint/2010/main" val="1759408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ransi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2161"/>
            <a:ext cx="9144000" cy="7014354"/>
          </a:xfrm>
          <a:prstGeom prst="rect">
            <a:avLst/>
          </a:prstGeom>
        </p:spPr>
      </p:pic>
      <p:sp>
        <p:nvSpPr>
          <p:cNvPr id="4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283711" y="268612"/>
            <a:ext cx="5377963" cy="537221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Table of contents &gt;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06015" y="6096347"/>
            <a:ext cx="5377963" cy="537221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Date, Place, Name</a:t>
            </a:r>
          </a:p>
        </p:txBody>
      </p:sp>
      <p:sp>
        <p:nvSpPr>
          <p:cNvPr id="6" name="Titre 6"/>
          <p:cNvSpPr>
            <a:spLocks noGrp="1"/>
          </p:cNvSpPr>
          <p:nvPr>
            <p:ph type="title" hasCustomPrompt="1"/>
          </p:nvPr>
        </p:nvSpPr>
        <p:spPr>
          <a:xfrm>
            <a:off x="560271" y="2203525"/>
            <a:ext cx="8273254" cy="179269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QUESTIONS / </a:t>
            </a:r>
            <a:br>
              <a:rPr lang="fr-FR" dirty="0"/>
            </a:br>
            <a:r>
              <a:rPr lang="fr-FR" dirty="0"/>
              <a:t>ANSWERS</a:t>
            </a:r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80864" y="64870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3603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011"/>
            <a:ext cx="9144000" cy="7046204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4870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798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/>
          <p:cNvSpPr>
            <a:spLocks noGrp="1"/>
          </p:cNvSpPr>
          <p:nvPr>
            <p:ph type="title" hasCustomPrompt="1"/>
          </p:nvPr>
        </p:nvSpPr>
        <p:spPr>
          <a:xfrm>
            <a:off x="513167" y="2512610"/>
            <a:ext cx="8249165" cy="59576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/>
            </a:lvl1pPr>
          </a:lstStyle>
          <a:p>
            <a:pPr lvl="0"/>
            <a:r>
              <a:rPr lang="fr-FR" sz="2800" dirty="0">
                <a:solidFill>
                  <a:srgbClr val="032400"/>
                </a:solidFill>
                <a:latin typeface="Lovelo Black"/>
              </a:rPr>
              <a:t>TITLE</a:t>
            </a:r>
            <a:endParaRPr lang="fr-FR" dirty="0"/>
          </a:p>
        </p:txBody>
      </p:sp>
      <p:sp>
        <p:nvSpPr>
          <p:cNvPr id="3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1334235" y="3163156"/>
            <a:ext cx="6465908" cy="5421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Lovelo Black"/>
              </a:defRPr>
            </a:lvl1pPr>
          </a:lstStyle>
          <a:p>
            <a:pPr lvl="0"/>
            <a:r>
              <a:rPr lang="fr-FR" dirty="0"/>
              <a:t>SUB-TITLE </a:t>
            </a:r>
          </a:p>
        </p:txBody>
      </p:sp>
      <p:sp>
        <p:nvSpPr>
          <p:cNvPr id="4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2322082" y="4079090"/>
            <a:ext cx="4669823" cy="513220"/>
          </a:xfrm>
        </p:spPr>
        <p:txBody>
          <a:bodyPr/>
          <a:lstStyle>
            <a:lvl1pPr algn="ctr">
              <a:defRPr sz="20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2</a:t>
            </a:r>
          </a:p>
        </p:txBody>
      </p:sp>
      <p:sp>
        <p:nvSpPr>
          <p:cNvPr id="5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204823" y="6020569"/>
            <a:ext cx="5978842" cy="58569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Date, Place, Name</a:t>
            </a:r>
          </a:p>
        </p:txBody>
      </p:sp>
    </p:spTree>
    <p:extLst>
      <p:ext uri="{BB962C8B-B14F-4D97-AF65-F5344CB8AC3E}">
        <p14:creationId xmlns:p14="http://schemas.microsoft.com/office/powerpoint/2010/main" val="76932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Titre Bleu Cl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02_Point_FinalPower-17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Espace réservé du contenu 4"/>
          <p:cNvSpPr>
            <a:spLocks noGrp="1"/>
          </p:cNvSpPr>
          <p:nvPr>
            <p:ph sz="quarter" idx="10" hasCustomPrompt="1"/>
          </p:nvPr>
        </p:nvSpPr>
        <p:spPr>
          <a:xfrm>
            <a:off x="1667486" y="3078758"/>
            <a:ext cx="6134101" cy="57713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5" name="Espace réservé du contenu 6"/>
          <p:cNvSpPr>
            <a:spLocks noGrp="1"/>
          </p:cNvSpPr>
          <p:nvPr>
            <p:ph sz="quarter" idx="11" hasCustomPrompt="1"/>
          </p:nvPr>
        </p:nvSpPr>
        <p:spPr>
          <a:xfrm>
            <a:off x="1705973" y="3617742"/>
            <a:ext cx="2809327" cy="448628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  <a:latin typeface="Karbon Semibold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1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4683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9518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Titre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Espace réservé du contenu 4"/>
          <p:cNvSpPr>
            <a:spLocks noGrp="1"/>
          </p:cNvSpPr>
          <p:nvPr>
            <p:ph sz="quarter" idx="10" hasCustomPrompt="1"/>
          </p:nvPr>
        </p:nvSpPr>
        <p:spPr>
          <a:xfrm>
            <a:off x="1667486" y="3078758"/>
            <a:ext cx="6134101" cy="577132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5" name="Espace réservé du contenu 6"/>
          <p:cNvSpPr>
            <a:spLocks noGrp="1"/>
          </p:cNvSpPr>
          <p:nvPr>
            <p:ph sz="quarter" idx="11" hasCustomPrompt="1"/>
          </p:nvPr>
        </p:nvSpPr>
        <p:spPr>
          <a:xfrm>
            <a:off x="1705973" y="3617742"/>
            <a:ext cx="2809327" cy="448628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  <a:latin typeface="Karbon Semibold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1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28023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032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Titre Bleu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02_Point_FinalPower-18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Espace réservé du contenu 4"/>
          <p:cNvSpPr>
            <a:spLocks noGrp="1"/>
          </p:cNvSpPr>
          <p:nvPr>
            <p:ph sz="quarter" idx="10" hasCustomPrompt="1"/>
          </p:nvPr>
        </p:nvSpPr>
        <p:spPr>
          <a:xfrm>
            <a:off x="1667486" y="3078758"/>
            <a:ext cx="6134101" cy="57713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5" name="Espace réservé du contenu 6"/>
          <p:cNvSpPr>
            <a:spLocks noGrp="1"/>
          </p:cNvSpPr>
          <p:nvPr>
            <p:ph sz="quarter" idx="11" hasCustomPrompt="1"/>
          </p:nvPr>
        </p:nvSpPr>
        <p:spPr>
          <a:xfrm>
            <a:off x="1705973" y="3617742"/>
            <a:ext cx="2809327" cy="44862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  <a:latin typeface="Karbon Semibold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1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62188" y="64497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7094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4432"/>
            <a:ext cx="9144000" cy="7082432"/>
          </a:xfrm>
          <a:prstGeom prst="rect">
            <a:avLst/>
          </a:prstGeom>
        </p:spPr>
      </p:pic>
      <p:sp>
        <p:nvSpPr>
          <p:cNvPr id="7" name="Espace réservé du contenu 6"/>
          <p:cNvSpPr>
            <a:spLocks noGrp="1"/>
          </p:cNvSpPr>
          <p:nvPr>
            <p:ph sz="quarter" idx="10" hasCustomPrompt="1"/>
          </p:nvPr>
        </p:nvSpPr>
        <p:spPr>
          <a:xfrm>
            <a:off x="1138466" y="1550571"/>
            <a:ext cx="5827486" cy="914400"/>
          </a:xfrm>
        </p:spPr>
        <p:txBody>
          <a:bodyPr/>
          <a:lstStyle>
            <a:lvl1pPr>
              <a:defRPr baseline="0">
                <a:solidFill>
                  <a:srgbClr val="032400"/>
                </a:solidFill>
              </a:defRPr>
            </a:lvl1pPr>
          </a:lstStyle>
          <a:p>
            <a:pPr lvl="0"/>
            <a:r>
              <a:rPr lang="fr-FR" dirty="0"/>
              <a:t>TABLE OF CONTENTS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1" hasCustomPrompt="1"/>
          </p:nvPr>
        </p:nvSpPr>
        <p:spPr>
          <a:xfrm>
            <a:off x="1475393" y="2689685"/>
            <a:ext cx="6835238" cy="2874674"/>
          </a:xfrm>
        </p:spPr>
        <p:txBody>
          <a:bodyPr>
            <a:normAutofit/>
          </a:bodyPr>
          <a:lstStyle>
            <a:lvl1pPr marL="514350" indent="-514350">
              <a:lnSpc>
                <a:spcPct val="150000"/>
              </a:lnSpc>
              <a:buClr>
                <a:srgbClr val="1CAF96"/>
              </a:buClr>
              <a:buFont typeface="+mj-lt"/>
              <a:buAutoNum type="arabicPeriod"/>
              <a:defRPr sz="2000" baseline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pPr lvl="0"/>
            <a:r>
              <a:rPr lang="fr-FR" dirty="0"/>
              <a:t>...</a:t>
            </a:r>
          </a:p>
          <a:p>
            <a:pPr lvl="0"/>
            <a:r>
              <a:rPr lang="fr-FR" dirty="0"/>
              <a:t>...</a:t>
            </a:r>
          </a:p>
          <a:p>
            <a:pPr lvl="0"/>
            <a:r>
              <a:rPr lang="fr-FR" dirty="0"/>
              <a:t>...</a:t>
            </a:r>
          </a:p>
          <a:p>
            <a:pPr lvl="0"/>
            <a:r>
              <a:rPr lang="fr-FR" dirty="0"/>
              <a:t>...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06015" y="6221787"/>
            <a:ext cx="5377963" cy="537221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Date, Place, Name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283711" y="137894"/>
            <a:ext cx="5377963" cy="537221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Table of contents &gt;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2263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9200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6296"/>
            <a:ext cx="9144000" cy="7064296"/>
          </a:xfrm>
          <a:prstGeom prst="rect">
            <a:avLst/>
          </a:prstGeom>
        </p:spPr>
      </p:pic>
      <p:sp>
        <p:nvSpPr>
          <p:cNvPr id="4" name="Espace réservé du contenu 4"/>
          <p:cNvSpPr>
            <a:spLocks noGrp="1"/>
          </p:cNvSpPr>
          <p:nvPr>
            <p:ph sz="quarter" idx="10" hasCustomPrompt="1"/>
          </p:nvPr>
        </p:nvSpPr>
        <p:spPr>
          <a:xfrm>
            <a:off x="1163248" y="1576387"/>
            <a:ext cx="6134101" cy="577132"/>
          </a:xfrm>
        </p:spPr>
        <p:txBody>
          <a:bodyPr/>
          <a:lstStyle>
            <a:lvl1pPr>
              <a:defRPr baseline="0">
                <a:solidFill>
                  <a:srgbClr val="032400"/>
                </a:solidFill>
              </a:defRPr>
            </a:lvl1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1" hasCustomPrompt="1"/>
          </p:nvPr>
        </p:nvSpPr>
        <p:spPr>
          <a:xfrm>
            <a:off x="1144572" y="2164304"/>
            <a:ext cx="6134101" cy="577132"/>
          </a:xfrm>
        </p:spPr>
        <p:txBody>
          <a:bodyPr>
            <a:normAutofit/>
          </a:bodyPr>
          <a:lstStyle>
            <a:lvl1pPr>
              <a:defRPr sz="2000" b="0" i="0" baseline="0">
                <a:solidFill>
                  <a:srgbClr val="032400"/>
                </a:solidFill>
                <a:latin typeface="Lovelo Black"/>
                <a:cs typeface="Lovelo Black"/>
              </a:defRPr>
            </a:lvl1pPr>
          </a:lstStyle>
          <a:p>
            <a:pPr lvl="0"/>
            <a:r>
              <a:rPr lang="fr-FR" dirty="0"/>
              <a:t>SUB-TITLE 01</a:t>
            </a:r>
          </a:p>
        </p:txBody>
      </p:sp>
      <p:sp>
        <p:nvSpPr>
          <p:cNvPr id="6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283711" y="268612"/>
            <a:ext cx="5377963" cy="537221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Table of contents &gt;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06015" y="6284507"/>
            <a:ext cx="5377963" cy="537221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Date, Place, Name</a:t>
            </a: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27338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4" hasCustomPrompt="1"/>
          </p:nvPr>
        </p:nvSpPr>
        <p:spPr>
          <a:xfrm>
            <a:off x="1163638" y="3137569"/>
            <a:ext cx="6869112" cy="2958778"/>
          </a:xfrm>
        </p:spPr>
        <p:txBody>
          <a:bodyPr/>
          <a:lstStyle>
            <a:lvl1pPr marL="0" indent="-169200">
              <a:buFont typeface="Arial"/>
              <a:buChar char="•"/>
              <a:defRPr sz="2000" baseline="0">
                <a:solidFill>
                  <a:srgbClr val="032400"/>
                </a:solidFill>
              </a:defRPr>
            </a:lvl1pPr>
            <a:lvl3pPr marL="158400" algn="just">
              <a:defRPr sz="1800" b="0" i="0" baseline="0">
                <a:solidFill>
                  <a:srgbClr val="032400"/>
                </a:solidFill>
                <a:latin typeface="Karbon Regular"/>
                <a:cs typeface="Karbon Regular"/>
              </a:defRPr>
            </a:lvl3pPr>
            <a:lvl4pPr marL="0" indent="-162000">
              <a:spcBef>
                <a:spcPts val="600"/>
              </a:spcBef>
              <a:buFont typeface="Arial"/>
              <a:buChar char="•"/>
              <a:defRPr sz="2000" baseline="0">
                <a:solidFill>
                  <a:srgbClr val="032400"/>
                </a:solidFill>
                <a:latin typeface="Lovelo Black"/>
                <a:cs typeface="Lovelo Black"/>
              </a:defRPr>
            </a:lvl4pPr>
            <a:lvl5pPr marL="180000" indent="0" algn="just">
              <a:buFontTx/>
              <a:buNone/>
              <a:defRPr sz="1800" baseline="0">
                <a:solidFill>
                  <a:srgbClr val="032400"/>
                </a:solidFill>
                <a:latin typeface="Karbon"/>
              </a:defRPr>
            </a:lvl5pPr>
          </a:lstStyle>
          <a:p>
            <a:pPr lvl="0"/>
            <a:r>
              <a:rPr lang="fr-FR" dirty="0"/>
              <a:t>TITLE :</a:t>
            </a:r>
          </a:p>
          <a:p>
            <a:pPr lvl="2"/>
            <a:r>
              <a:rPr lang="fr-FR" dirty="0"/>
              <a:t>.......Contents......</a:t>
            </a:r>
          </a:p>
          <a:p>
            <a:pPr lvl="2"/>
            <a:endParaRPr lang="fr-FR" dirty="0"/>
          </a:p>
          <a:p>
            <a:pPr lvl="3"/>
            <a:r>
              <a:rPr lang="fr-FR" dirty="0"/>
              <a:t>TITLE : </a:t>
            </a:r>
          </a:p>
          <a:p>
            <a:pPr lvl="4"/>
            <a:r>
              <a:rPr lang="fr-FR" dirty="0"/>
              <a:t>..... Contents ........</a:t>
            </a:r>
          </a:p>
        </p:txBody>
      </p:sp>
    </p:spTree>
    <p:extLst>
      <p:ext uri="{BB962C8B-B14F-4D97-AF65-F5344CB8AC3E}">
        <p14:creationId xmlns:p14="http://schemas.microsoft.com/office/powerpoint/2010/main" val="1759408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ransi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2161"/>
            <a:ext cx="9144000" cy="7014354"/>
          </a:xfrm>
          <a:prstGeom prst="rect">
            <a:avLst/>
          </a:prstGeom>
        </p:spPr>
      </p:pic>
      <p:sp>
        <p:nvSpPr>
          <p:cNvPr id="4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283711" y="268612"/>
            <a:ext cx="5377963" cy="537221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Table of contents &gt;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06015" y="6096347"/>
            <a:ext cx="5377963" cy="537221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Date, Place, Name</a:t>
            </a:r>
          </a:p>
        </p:txBody>
      </p:sp>
      <p:sp>
        <p:nvSpPr>
          <p:cNvPr id="6" name="Titre 6"/>
          <p:cNvSpPr>
            <a:spLocks noGrp="1"/>
          </p:cNvSpPr>
          <p:nvPr>
            <p:ph type="title" hasCustomPrompt="1"/>
          </p:nvPr>
        </p:nvSpPr>
        <p:spPr>
          <a:xfrm>
            <a:off x="560271" y="2203525"/>
            <a:ext cx="8273254" cy="179269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QUESTIONS / </a:t>
            </a:r>
            <a:br>
              <a:rPr lang="fr-FR" dirty="0"/>
            </a:br>
            <a:r>
              <a:rPr lang="fr-FR" dirty="0"/>
              <a:t>ANSWERS</a:t>
            </a:r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80864" y="64870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3603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011"/>
            <a:ext cx="9144000" cy="7046204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4870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79867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>
          <a:xfrm>
            <a:off x="513167" y="2512610"/>
            <a:ext cx="8249165" cy="595766"/>
          </a:xfrm>
          <a:prstGeom prst="rect">
            <a:avLst/>
          </a:prstGeom>
        </p:spPr>
        <p:txBody>
          <a:bodyPr vert="horz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/>
            </a:lvl1pPr>
          </a:lstStyle>
          <a:p>
            <a:pPr lvl="0"/>
            <a:r>
              <a:rPr lang="fr-FR" sz="2800" dirty="0">
                <a:solidFill>
                  <a:srgbClr val="032400"/>
                </a:solidFill>
                <a:latin typeface="Lovelo Black"/>
              </a:rPr>
              <a:t>TITLE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 hasCustomPrompt="1"/>
          </p:nvPr>
        </p:nvSpPr>
        <p:spPr>
          <a:xfrm>
            <a:off x="1334235" y="3163156"/>
            <a:ext cx="6465908" cy="54217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>
              <a:buNone/>
              <a:defRPr sz="2400">
                <a:solidFill>
                  <a:srgbClr val="1CAF96"/>
                </a:solidFill>
                <a:latin typeface="Lovelo Black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1" hasCustomPrompt="1"/>
          </p:nvPr>
        </p:nvSpPr>
        <p:spPr>
          <a:xfrm>
            <a:off x="2322082" y="4079090"/>
            <a:ext cx="4669823" cy="513220"/>
          </a:xfrm>
        </p:spPr>
        <p:txBody>
          <a:bodyPr/>
          <a:lstStyle>
            <a:lvl1pPr algn="ctr">
              <a:defRPr sz="20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2</a:t>
            </a:r>
          </a:p>
        </p:txBody>
      </p:sp>
      <p:sp>
        <p:nvSpPr>
          <p:cNvPr id="6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204823" y="6020569"/>
            <a:ext cx="5978842" cy="585690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Date, Place, Name</a:t>
            </a:r>
          </a:p>
        </p:txBody>
      </p:sp>
    </p:spTree>
    <p:extLst>
      <p:ext uri="{BB962C8B-B14F-4D97-AF65-F5344CB8AC3E}">
        <p14:creationId xmlns:p14="http://schemas.microsoft.com/office/powerpoint/2010/main" val="3210625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Titre Bleu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02_Point_FinalPower-18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5199"/>
            <a:ext cx="9144000" cy="7097084"/>
          </a:xfrm>
          <a:prstGeom prst="rect">
            <a:avLst/>
          </a:prstGeom>
        </p:spPr>
      </p:pic>
      <p:sp>
        <p:nvSpPr>
          <p:cNvPr id="4" name="Espace réservé du contenu 4"/>
          <p:cNvSpPr>
            <a:spLocks noGrp="1"/>
          </p:cNvSpPr>
          <p:nvPr>
            <p:ph sz="quarter" idx="10" hasCustomPrompt="1"/>
          </p:nvPr>
        </p:nvSpPr>
        <p:spPr>
          <a:xfrm>
            <a:off x="1667486" y="3078758"/>
            <a:ext cx="6134101" cy="57713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5" name="Espace réservé du contenu 6"/>
          <p:cNvSpPr>
            <a:spLocks noGrp="1"/>
          </p:cNvSpPr>
          <p:nvPr>
            <p:ph sz="quarter" idx="11" hasCustomPrompt="1"/>
          </p:nvPr>
        </p:nvSpPr>
        <p:spPr>
          <a:xfrm>
            <a:off x="1705973" y="3617742"/>
            <a:ext cx="2809327" cy="44862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  <a:latin typeface="Karbon Semibold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1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62188" y="644972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70948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Titre Bleu Cl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02_Point_FinalPower-17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2480"/>
            <a:ext cx="9144000" cy="7030479"/>
          </a:xfrm>
          <a:prstGeom prst="rect">
            <a:avLst/>
          </a:prstGeom>
        </p:spPr>
      </p:pic>
      <p:sp>
        <p:nvSpPr>
          <p:cNvPr id="4" name="Espace réservé du contenu 4"/>
          <p:cNvSpPr>
            <a:spLocks noGrp="1"/>
          </p:cNvSpPr>
          <p:nvPr>
            <p:ph sz="quarter" idx="10" hasCustomPrompt="1"/>
          </p:nvPr>
        </p:nvSpPr>
        <p:spPr>
          <a:xfrm>
            <a:off x="1667486" y="3078758"/>
            <a:ext cx="6134101" cy="57713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5" name="Espace réservé du contenu 6"/>
          <p:cNvSpPr>
            <a:spLocks noGrp="1"/>
          </p:cNvSpPr>
          <p:nvPr>
            <p:ph sz="quarter" idx="11" hasCustomPrompt="1"/>
          </p:nvPr>
        </p:nvSpPr>
        <p:spPr>
          <a:xfrm>
            <a:off x="1705973" y="3617742"/>
            <a:ext cx="2809327" cy="448628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  <a:latin typeface="Karbon Semibold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1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4683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95185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 Titre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18"/>
            <a:ext cx="9144000" cy="6858000"/>
          </a:xfrm>
          <a:prstGeom prst="rect">
            <a:avLst/>
          </a:prstGeom>
        </p:spPr>
      </p:pic>
      <p:sp>
        <p:nvSpPr>
          <p:cNvPr id="4" name="Espace réservé du contenu 4"/>
          <p:cNvSpPr>
            <a:spLocks noGrp="1"/>
          </p:cNvSpPr>
          <p:nvPr>
            <p:ph sz="quarter" idx="10" hasCustomPrompt="1"/>
          </p:nvPr>
        </p:nvSpPr>
        <p:spPr>
          <a:xfrm>
            <a:off x="1667486" y="3078758"/>
            <a:ext cx="6134101" cy="577132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5" name="Espace réservé du contenu 6"/>
          <p:cNvSpPr>
            <a:spLocks noGrp="1"/>
          </p:cNvSpPr>
          <p:nvPr>
            <p:ph sz="quarter" idx="11" hasCustomPrompt="1"/>
          </p:nvPr>
        </p:nvSpPr>
        <p:spPr>
          <a:xfrm>
            <a:off x="1705973" y="3617742"/>
            <a:ext cx="2809327" cy="448628"/>
          </a:xfrm>
        </p:spPr>
        <p:txBody>
          <a:bodyPr>
            <a:normAutofit/>
          </a:bodyPr>
          <a:lstStyle>
            <a:lvl1pPr>
              <a:defRPr sz="2000" baseline="0">
                <a:solidFill>
                  <a:schemeClr val="tx1"/>
                </a:solidFill>
                <a:latin typeface="Karbon Semibold"/>
              </a:defRPr>
            </a:lvl1pPr>
          </a:lstStyle>
          <a:p>
            <a:pPr lvl="0"/>
            <a:r>
              <a:rPr lang="fr-FR" dirty="0" err="1"/>
              <a:t>Sub-title</a:t>
            </a:r>
            <a:r>
              <a:rPr lang="fr-FR" dirty="0"/>
              <a:t> 1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28023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032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4432"/>
            <a:ext cx="9144000" cy="7082432"/>
          </a:xfrm>
          <a:prstGeom prst="rect">
            <a:avLst/>
          </a:prstGeom>
        </p:spPr>
      </p:pic>
      <p:sp>
        <p:nvSpPr>
          <p:cNvPr id="7" name="Espace réservé du contenu 6"/>
          <p:cNvSpPr>
            <a:spLocks noGrp="1"/>
          </p:cNvSpPr>
          <p:nvPr>
            <p:ph sz="quarter" idx="10" hasCustomPrompt="1"/>
          </p:nvPr>
        </p:nvSpPr>
        <p:spPr>
          <a:xfrm>
            <a:off x="1138466" y="1550571"/>
            <a:ext cx="5827486" cy="914400"/>
          </a:xfrm>
        </p:spPr>
        <p:txBody>
          <a:bodyPr/>
          <a:lstStyle>
            <a:lvl1pPr>
              <a:defRPr baseline="0">
                <a:solidFill>
                  <a:srgbClr val="032400"/>
                </a:solidFill>
              </a:defRPr>
            </a:lvl1pPr>
          </a:lstStyle>
          <a:p>
            <a:pPr lvl="0"/>
            <a:r>
              <a:rPr lang="fr-FR" dirty="0"/>
              <a:t>TABLE OF CONTENTS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1" hasCustomPrompt="1"/>
          </p:nvPr>
        </p:nvSpPr>
        <p:spPr>
          <a:xfrm>
            <a:off x="1475393" y="2689685"/>
            <a:ext cx="6835238" cy="2874674"/>
          </a:xfrm>
        </p:spPr>
        <p:txBody>
          <a:bodyPr>
            <a:normAutofit/>
          </a:bodyPr>
          <a:lstStyle>
            <a:lvl1pPr marL="514350" indent="-514350">
              <a:lnSpc>
                <a:spcPct val="150000"/>
              </a:lnSpc>
              <a:buClr>
                <a:srgbClr val="1CAF96"/>
              </a:buClr>
              <a:buFont typeface="+mj-lt"/>
              <a:buAutoNum type="arabicPeriod"/>
              <a:defRPr sz="2000" b="0" i="0" baseline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pPr lvl="0"/>
            <a:r>
              <a:rPr lang="fr-FR" dirty="0"/>
              <a:t>...</a:t>
            </a:r>
          </a:p>
          <a:p>
            <a:pPr lvl="0"/>
            <a:r>
              <a:rPr lang="fr-FR" dirty="0"/>
              <a:t>...</a:t>
            </a:r>
          </a:p>
          <a:p>
            <a:pPr lvl="0"/>
            <a:r>
              <a:rPr lang="fr-FR" dirty="0"/>
              <a:t>...</a:t>
            </a:r>
          </a:p>
          <a:p>
            <a:pPr lvl="0"/>
            <a:r>
              <a:rPr lang="fr-FR" dirty="0"/>
              <a:t>...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06015" y="6221787"/>
            <a:ext cx="5377963" cy="537221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Date, Place, Name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283711" y="137894"/>
            <a:ext cx="5377963" cy="537221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Table of contents &gt;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2263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87122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6296"/>
            <a:ext cx="9144000" cy="7064296"/>
          </a:xfrm>
          <a:prstGeom prst="rect">
            <a:avLst/>
          </a:prstGeom>
        </p:spPr>
      </p:pic>
      <p:sp>
        <p:nvSpPr>
          <p:cNvPr id="4" name="Espace réservé du contenu 4"/>
          <p:cNvSpPr>
            <a:spLocks noGrp="1"/>
          </p:cNvSpPr>
          <p:nvPr>
            <p:ph sz="quarter" idx="10" hasCustomPrompt="1"/>
          </p:nvPr>
        </p:nvSpPr>
        <p:spPr>
          <a:xfrm>
            <a:off x="1163248" y="1576387"/>
            <a:ext cx="6134101" cy="577132"/>
          </a:xfrm>
        </p:spPr>
        <p:txBody>
          <a:bodyPr/>
          <a:lstStyle>
            <a:lvl1pPr>
              <a:defRPr baseline="0">
                <a:solidFill>
                  <a:srgbClr val="032400"/>
                </a:solidFill>
              </a:defRPr>
            </a:lvl1pPr>
          </a:lstStyle>
          <a:p>
            <a:pPr lvl="0"/>
            <a:r>
              <a:rPr lang="fr-FR" dirty="0"/>
              <a:t>TITLE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1" hasCustomPrompt="1"/>
          </p:nvPr>
        </p:nvSpPr>
        <p:spPr>
          <a:xfrm>
            <a:off x="1144572" y="2164304"/>
            <a:ext cx="6134101" cy="577132"/>
          </a:xfrm>
        </p:spPr>
        <p:txBody>
          <a:bodyPr>
            <a:normAutofit/>
          </a:bodyPr>
          <a:lstStyle>
            <a:lvl1pPr>
              <a:defRPr sz="2000" b="0" i="0" baseline="0">
                <a:solidFill>
                  <a:srgbClr val="032400"/>
                </a:solidFill>
                <a:latin typeface="Lovelo Black"/>
                <a:cs typeface="Lovelo Black"/>
              </a:defRPr>
            </a:lvl1pPr>
          </a:lstStyle>
          <a:p>
            <a:pPr lvl="0"/>
            <a:r>
              <a:rPr lang="fr-FR" dirty="0"/>
              <a:t>SUB-TITLE 01</a:t>
            </a:r>
          </a:p>
        </p:txBody>
      </p:sp>
      <p:sp>
        <p:nvSpPr>
          <p:cNvPr id="6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283711" y="268612"/>
            <a:ext cx="5377963" cy="537221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Table of contents &gt;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06015" y="6284507"/>
            <a:ext cx="5377963" cy="537221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Date, Place, Name</a:t>
            </a: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27338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4" hasCustomPrompt="1"/>
          </p:nvPr>
        </p:nvSpPr>
        <p:spPr>
          <a:xfrm>
            <a:off x="1163638" y="3137569"/>
            <a:ext cx="6869112" cy="2958778"/>
          </a:xfrm>
        </p:spPr>
        <p:txBody>
          <a:bodyPr/>
          <a:lstStyle>
            <a:lvl1pPr marL="0" indent="-169200">
              <a:buFont typeface="Arial"/>
              <a:buChar char="•"/>
              <a:defRPr sz="2000" baseline="0">
                <a:solidFill>
                  <a:srgbClr val="032400"/>
                </a:solidFill>
              </a:defRPr>
            </a:lvl1pPr>
            <a:lvl3pPr marL="158400" algn="just">
              <a:defRPr sz="1800" b="0" i="0" baseline="0">
                <a:solidFill>
                  <a:srgbClr val="032400"/>
                </a:solidFill>
                <a:latin typeface="Karbon Regular"/>
                <a:cs typeface="Karbon Regular"/>
              </a:defRPr>
            </a:lvl3pPr>
            <a:lvl4pPr marL="0" indent="-162000">
              <a:spcBef>
                <a:spcPts val="600"/>
              </a:spcBef>
              <a:buFont typeface="Arial"/>
              <a:buChar char="•"/>
              <a:defRPr sz="2000" baseline="0">
                <a:solidFill>
                  <a:srgbClr val="032400"/>
                </a:solidFill>
                <a:latin typeface="Lovelo Black"/>
                <a:cs typeface="Lovelo Black"/>
              </a:defRPr>
            </a:lvl4pPr>
            <a:lvl5pPr marL="180000" indent="0" algn="just">
              <a:buFontTx/>
              <a:buNone/>
              <a:defRPr sz="1800" baseline="0">
                <a:solidFill>
                  <a:srgbClr val="032400"/>
                </a:solidFill>
                <a:latin typeface="Karbon"/>
              </a:defRPr>
            </a:lvl5pPr>
          </a:lstStyle>
          <a:p>
            <a:pPr lvl="0"/>
            <a:r>
              <a:rPr lang="fr-FR" dirty="0"/>
              <a:t>TITLE :</a:t>
            </a:r>
          </a:p>
          <a:p>
            <a:pPr lvl="2"/>
            <a:r>
              <a:rPr lang="fr-FR" dirty="0"/>
              <a:t>.......Contents......</a:t>
            </a:r>
          </a:p>
          <a:p>
            <a:pPr lvl="2"/>
            <a:endParaRPr lang="fr-FR" dirty="0"/>
          </a:p>
          <a:p>
            <a:pPr lvl="3"/>
            <a:r>
              <a:rPr lang="fr-FR" dirty="0"/>
              <a:t>TITLE : </a:t>
            </a:r>
          </a:p>
          <a:p>
            <a:pPr lvl="4"/>
            <a:r>
              <a:rPr lang="fr-FR" dirty="0"/>
              <a:t>..... Contents ........</a:t>
            </a:r>
          </a:p>
        </p:txBody>
      </p:sp>
    </p:spTree>
    <p:extLst>
      <p:ext uri="{BB962C8B-B14F-4D97-AF65-F5344CB8AC3E}">
        <p14:creationId xmlns:p14="http://schemas.microsoft.com/office/powerpoint/2010/main" val="38823530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ransi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2161"/>
            <a:ext cx="9144000" cy="7014354"/>
          </a:xfrm>
          <a:prstGeom prst="rect">
            <a:avLst/>
          </a:prstGeom>
        </p:spPr>
      </p:pic>
      <p:sp>
        <p:nvSpPr>
          <p:cNvPr id="4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283711" y="268612"/>
            <a:ext cx="5377963" cy="537221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Table of contents &gt;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5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06015" y="6096347"/>
            <a:ext cx="5377963" cy="537221"/>
          </a:xfrm>
        </p:spPr>
        <p:txBody>
          <a:bodyPr>
            <a:normAutofit/>
          </a:bodyPr>
          <a:lstStyle>
            <a:lvl1pPr>
              <a:defRPr sz="1400">
                <a:solidFill>
                  <a:srgbClr val="032400"/>
                </a:solidFill>
                <a:latin typeface="Karbon Semibold"/>
              </a:defRPr>
            </a:lvl1pPr>
          </a:lstStyle>
          <a:p>
            <a:pPr lvl="0"/>
            <a:r>
              <a:rPr lang="fr-FR" dirty="0"/>
              <a:t>Date, Place, Name</a:t>
            </a:r>
          </a:p>
        </p:txBody>
      </p:sp>
      <p:sp>
        <p:nvSpPr>
          <p:cNvPr id="6" name="Titre 6"/>
          <p:cNvSpPr>
            <a:spLocks noGrp="1"/>
          </p:cNvSpPr>
          <p:nvPr>
            <p:ph type="title" hasCustomPrompt="1"/>
          </p:nvPr>
        </p:nvSpPr>
        <p:spPr>
          <a:xfrm>
            <a:off x="560271" y="2203525"/>
            <a:ext cx="8273254" cy="179269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QUESTIONS / </a:t>
            </a:r>
            <a:br>
              <a:rPr lang="fr-FR" dirty="0"/>
            </a:br>
            <a:r>
              <a:rPr lang="fr-FR" dirty="0"/>
              <a:t>ANSWERS</a:t>
            </a:r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80864" y="64870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40459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4011"/>
            <a:ext cx="9144000" cy="7046204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5899540" y="64870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32400"/>
                </a:solidFill>
                <a:latin typeface="Karbon Semibold"/>
                <a:cs typeface="Karbon Semibold"/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9366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9.jp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10.jp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" y="0"/>
            <a:ext cx="9139229" cy="6854422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22727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538341"/>
            <a:ext cx="8229600" cy="2867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TITLE</a:t>
            </a:r>
          </a:p>
          <a:p>
            <a:pPr lvl="1"/>
            <a:r>
              <a:rPr lang="fr-FR" dirty="0" err="1"/>
              <a:t>Sub-Title</a:t>
            </a:r>
            <a:r>
              <a:rPr lang="fr-FR" dirty="0"/>
              <a:t> </a:t>
            </a:r>
          </a:p>
          <a:p>
            <a:pPr lvl="2"/>
            <a:r>
              <a:rPr lang="fr-FR" dirty="0" err="1"/>
              <a:t>Sub-Title</a:t>
            </a:r>
            <a:r>
              <a:rPr lang="fr-FR" dirty="0"/>
              <a:t> 2</a:t>
            </a:r>
          </a:p>
          <a:p>
            <a:pPr lvl="4"/>
            <a:r>
              <a:rPr lang="fr-FR" dirty="0"/>
              <a:t>Contents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.</a:t>
            </a:r>
            <a:fld id="{9A0F4256-5836-A347-B92B-3123679EC5AA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9495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702" r:id="rId3"/>
    <p:sldLayoutId id="2147483701" r:id="rId4"/>
    <p:sldLayoutId id="2147483717" r:id="rId5"/>
    <p:sldLayoutId id="2147483724" r:id="rId6"/>
    <p:sldLayoutId id="2147483720" r:id="rId7"/>
    <p:sldLayoutId id="2147483722" r:id="rId8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Lovelo Black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chemeClr val="bg1"/>
          </a:solidFill>
          <a:latin typeface="Lovelo Black"/>
          <a:ea typeface="+mn-ea"/>
          <a:cs typeface="Lovelo Black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rgbClr val="1CAF96"/>
          </a:solidFill>
          <a:latin typeface="Karbon Semibold"/>
          <a:ea typeface="+mn-ea"/>
          <a:cs typeface="Karbon Semibold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000" b="0" i="0" kern="1200" baseline="0">
          <a:solidFill>
            <a:srgbClr val="FFFFFF"/>
          </a:solidFill>
          <a:latin typeface="Karbon Semibold"/>
          <a:ea typeface="+mn-ea"/>
          <a:cs typeface="Karbon Semibold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457200" rtl="0" eaLnBrk="1" latinLnBrk="0" hangingPunct="1">
        <a:spcBef>
          <a:spcPct val="20000"/>
        </a:spcBef>
        <a:buFont typeface="Arial"/>
        <a:buNone/>
        <a:defRPr sz="2000" b="0" i="0" kern="1200">
          <a:solidFill>
            <a:srgbClr val="FFFFFF"/>
          </a:solidFill>
          <a:latin typeface="Karbon Semibold"/>
          <a:ea typeface="+mn-ea"/>
          <a:cs typeface="Karbon Semibold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9246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386439"/>
            <a:ext cx="8229600" cy="3273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TITLE</a:t>
            </a:r>
          </a:p>
          <a:p>
            <a:pPr lvl="1"/>
            <a:r>
              <a:rPr lang="fr-FR" dirty="0" err="1"/>
              <a:t>Sub-Title</a:t>
            </a:r>
            <a:endParaRPr lang="fr-FR" dirty="0"/>
          </a:p>
          <a:p>
            <a:pPr lvl="2"/>
            <a:r>
              <a:rPr lang="fr-FR" dirty="0" err="1"/>
              <a:t>Sub-Title</a:t>
            </a:r>
            <a:r>
              <a:rPr lang="fr-FR" dirty="0"/>
              <a:t> 2</a:t>
            </a:r>
          </a:p>
          <a:p>
            <a:pPr lvl="3"/>
            <a:r>
              <a:rPr lang="fr-FR" dirty="0"/>
              <a:t>Contents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.</a:t>
            </a:r>
            <a:fld id="{30B131D6-31E1-B341-A568-6C6322A4A422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197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711" r:id="rId2"/>
    <p:sldLayoutId id="2147483709" r:id="rId3"/>
    <p:sldLayoutId id="2147483707" r:id="rId4"/>
    <p:sldLayoutId id="2147483718" r:id="rId5"/>
    <p:sldLayoutId id="2147483723" r:id="rId6"/>
    <p:sldLayoutId id="2147483719" r:id="rId7"/>
    <p:sldLayoutId id="2147483721" r:id="rId8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3200" kern="1200" baseline="0">
          <a:solidFill>
            <a:srgbClr val="032400"/>
          </a:solidFill>
          <a:latin typeface="Lovelo Black"/>
          <a:ea typeface="+mj-ea"/>
          <a:cs typeface="Lovelo Black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rgbClr val="032400"/>
          </a:solidFill>
          <a:latin typeface="Lovelo Black"/>
          <a:ea typeface="+mn-ea"/>
          <a:cs typeface="Lovelo Black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chemeClr val="bg1"/>
          </a:solidFill>
          <a:latin typeface="Karbon Semibold"/>
          <a:ea typeface="+mn-ea"/>
          <a:cs typeface="Karbon Semibold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000" b="0" i="0" kern="1200" baseline="0">
          <a:solidFill>
            <a:srgbClr val="032400"/>
          </a:solidFill>
          <a:latin typeface="Karbon Semibold"/>
          <a:ea typeface="+mn-ea"/>
          <a:cs typeface="Karbon Semibold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000" b="0" i="0" kern="1200">
          <a:solidFill>
            <a:srgbClr val="032400"/>
          </a:solidFill>
          <a:latin typeface="Karbon Semibold"/>
          <a:ea typeface="+mn-ea"/>
          <a:cs typeface="Karbon Semibold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9765"/>
            <a:ext cx="9144000" cy="6858000"/>
          </a:xfrm>
          <a:prstGeom prst="rect">
            <a:avLst/>
          </a:prstGeom>
        </p:spPr>
      </p:pic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457200" y="195837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TITLE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457200" y="3241126"/>
            <a:ext cx="8229600" cy="2990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TITLE</a:t>
            </a:r>
          </a:p>
          <a:p>
            <a:pPr lvl="1"/>
            <a:r>
              <a:rPr lang="fr-FR" dirty="0" err="1"/>
              <a:t>Sub-Title</a:t>
            </a:r>
            <a:endParaRPr lang="fr-FR" dirty="0"/>
          </a:p>
          <a:p>
            <a:pPr lvl="2"/>
            <a:r>
              <a:rPr lang="fr-FR" dirty="0" err="1"/>
              <a:t>Sub-Title</a:t>
            </a:r>
            <a:r>
              <a:rPr lang="fr-FR" dirty="0"/>
              <a:t> 2</a:t>
            </a:r>
          </a:p>
          <a:p>
            <a:pPr lvl="3"/>
            <a:r>
              <a:rPr lang="fr-FR" dirty="0"/>
              <a:t>Contents</a:t>
            </a:r>
          </a:p>
          <a:p>
            <a:pPr lvl="3"/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dirty="0"/>
              <a:t>.</a:t>
            </a:r>
            <a:fld id="{6FD9108C-E8C2-434F-969F-AC670FD18C51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3725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708" r:id="rId2"/>
    <p:sldLayoutId id="2147483712" r:id="rId3"/>
    <p:sldLayoutId id="2147483710" r:id="rId4"/>
    <p:sldLayoutId id="2147483714" r:id="rId5"/>
    <p:sldLayoutId id="2147483706" r:id="rId6"/>
    <p:sldLayoutId id="2147483716" r:id="rId7"/>
    <p:sldLayoutId id="2147483696" r:id="rId8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3200" kern="1200" baseline="0">
          <a:solidFill>
            <a:srgbClr val="032400"/>
          </a:solidFill>
          <a:latin typeface="Lovelo Black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kern="1200">
          <a:solidFill>
            <a:srgbClr val="032400"/>
          </a:solidFill>
          <a:latin typeface="Lovelo Black"/>
          <a:ea typeface="+mn-ea"/>
          <a:cs typeface="+mn-cs"/>
        </a:defRPr>
      </a:lvl1pPr>
      <a:lvl2pPr marL="457200" indent="0" algn="l" defTabSz="457200" rtl="0" eaLnBrk="1" latinLnBrk="0" hangingPunct="1">
        <a:spcBef>
          <a:spcPct val="20000"/>
        </a:spcBef>
        <a:buFont typeface="Arial"/>
        <a:buNone/>
        <a:defRPr sz="2800" kern="1200" baseline="0">
          <a:solidFill>
            <a:srgbClr val="1CAF96"/>
          </a:solidFill>
          <a:latin typeface="Karbon Semibold"/>
          <a:ea typeface="+mn-ea"/>
          <a:cs typeface="+mn-cs"/>
        </a:defRPr>
      </a:lvl2pPr>
      <a:lvl3pPr marL="914400" indent="0" algn="l" defTabSz="457200" rtl="0" eaLnBrk="1" latinLnBrk="0" hangingPunct="1">
        <a:spcBef>
          <a:spcPct val="20000"/>
        </a:spcBef>
        <a:buFont typeface="Arial"/>
        <a:buNone/>
        <a:defRPr sz="2000" kern="1200" baseline="0">
          <a:solidFill>
            <a:srgbClr val="032400"/>
          </a:solidFill>
          <a:latin typeface="Karbon Semibold"/>
          <a:ea typeface="+mn-ea"/>
          <a:cs typeface="+mn-cs"/>
        </a:defRPr>
      </a:lvl3pPr>
      <a:lvl4pPr marL="1371600" indent="0" algn="l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1CAF96"/>
          </a:solidFill>
          <a:latin typeface="Karbon Semibol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4.jpeg"/><Relationship Id="rId5" Type="http://schemas.openxmlformats.org/officeDocument/2006/relationships/hyperlink" Target="https://www.youtube.com/watch?v=35PAzWLCbbM" TargetMode="Externa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5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894835" y="206623"/>
            <a:ext cx="8249165" cy="595766"/>
          </a:xfrm>
        </p:spPr>
        <p:txBody>
          <a:bodyPr>
            <a:noAutofit/>
          </a:bodyPr>
          <a:lstStyle/>
          <a:p>
            <a:pPr algn="l"/>
            <a:r>
              <a:rPr lang="fr-FR" dirty="0"/>
              <a:t>INNOAIR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894835" y="750615"/>
            <a:ext cx="6465908" cy="542172"/>
          </a:xfrm>
        </p:spPr>
        <p:txBody>
          <a:bodyPr>
            <a:noAutofit/>
          </a:bodyPr>
          <a:lstStyle/>
          <a:p>
            <a:pPr algn="l"/>
            <a:r>
              <a:rPr lang="fr-FR" sz="2000" dirty="0"/>
              <a:t>SOFIA MUNICIPALITY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>
          <a:xfrm>
            <a:off x="2322082" y="3740941"/>
            <a:ext cx="4669823" cy="51322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Гражданите - автори и посланици на иновациите</a:t>
            </a:r>
            <a:endParaRPr lang="fr-FR" b="1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bg-BG" dirty="0"/>
              <a:t>Семинар за </a:t>
            </a:r>
            <a:r>
              <a:rPr lang="bg-BG" dirty="0" smtClean="0"/>
              <a:t>трансфер на знания</a:t>
            </a:r>
            <a:r>
              <a:rPr lang="fr-FR" dirty="0" smtClean="0"/>
              <a:t>, </a:t>
            </a:r>
            <a:r>
              <a:rPr lang="bg-BG" dirty="0"/>
              <a:t>26 април </a:t>
            </a:r>
            <a:r>
              <a:rPr lang="fr-FR" dirty="0"/>
              <a:t>202</a:t>
            </a:r>
            <a:r>
              <a:rPr lang="bg-BG" dirty="0"/>
              <a:t>3</a:t>
            </a:r>
            <a:r>
              <a:rPr lang="fr-FR" dirty="0"/>
              <a:t>, </a:t>
            </a:r>
            <a:r>
              <a:rPr lang="bg-BG" dirty="0" smtClean="0"/>
              <a:t>София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356" y="5948215"/>
            <a:ext cx="1805321" cy="7303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229A490-A67B-4DF6-93A9-1A905AF75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9" y="264017"/>
            <a:ext cx="807231" cy="878095"/>
          </a:xfrm>
          <a:prstGeom prst="rect">
            <a:avLst/>
          </a:prstGeom>
        </p:spPr>
      </p:pic>
      <p:sp>
        <p:nvSpPr>
          <p:cNvPr id="4" name="Titre 5">
            <a:extLst>
              <a:ext uri="{FF2B5EF4-FFF2-40B4-BE49-F238E27FC236}">
                <a16:creationId xmlns:a16="http://schemas.microsoft.com/office/drawing/2014/main" xmlns="" id="{F6C5409F-5B3D-4B97-BBCF-193E912904BE}"/>
              </a:ext>
            </a:extLst>
          </p:cNvPr>
          <p:cNvSpPr txBox="1">
            <a:spLocks/>
          </p:cNvSpPr>
          <p:nvPr/>
        </p:nvSpPr>
        <p:spPr>
          <a:xfrm>
            <a:off x="447417" y="2619427"/>
            <a:ext cx="8249165" cy="59576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200" kern="1200" baseline="0">
                <a:solidFill>
                  <a:srgbClr val="032400"/>
                </a:solidFill>
                <a:latin typeface="Lovelo Black"/>
                <a:ea typeface="+mj-ea"/>
                <a:cs typeface="+mj-cs"/>
              </a:defRPr>
            </a:lvl1pPr>
          </a:lstStyle>
          <a:p>
            <a:r>
              <a:rPr lang="bg-BG" sz="4800" dirty="0">
                <a:solidFill>
                  <a:srgbClr val="1CAF96"/>
                </a:solidFill>
                <a:ea typeface="+mn-ea"/>
                <a:cs typeface="+mn-cs"/>
              </a:rPr>
              <a:t>ПРОЕКТ</a:t>
            </a:r>
            <a:r>
              <a:rPr lang="en-US" sz="4800" dirty="0">
                <a:solidFill>
                  <a:srgbClr val="1CAF96"/>
                </a:solidFill>
                <a:ea typeface="+mn-ea"/>
                <a:cs typeface="+mn-cs"/>
              </a:rPr>
              <a:t> INNOAIR</a:t>
            </a:r>
            <a:endParaRPr lang="fr-FR" sz="4800" dirty="0">
              <a:solidFill>
                <a:srgbClr val="1CAF96"/>
              </a:solidFill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08EF60D-A553-4A1E-90B9-FDA2FD7E578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819" y="5863309"/>
            <a:ext cx="1690370" cy="7429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55112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0"/>
          </p:nvPr>
        </p:nvSpPr>
        <p:spPr>
          <a:xfrm>
            <a:off x="2219878" y="1046516"/>
            <a:ext cx="6134101" cy="577132"/>
          </a:xfrm>
        </p:spPr>
        <p:txBody>
          <a:bodyPr>
            <a:normAutofit/>
          </a:bodyPr>
          <a:lstStyle/>
          <a:p>
            <a:r>
              <a:rPr lang="bg-BG" sz="2000" b="1" dirty="0"/>
              <a:t>ЕВРОПЕЙСКА СЕДМИЦА НА МОБИЛНОСТТА</a:t>
            </a:r>
            <a:endParaRPr lang="fr-FR" sz="2000" b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1"/>
          </p:nvPr>
        </p:nvSpPr>
        <p:spPr>
          <a:xfrm>
            <a:off x="2438400" y="1897005"/>
            <a:ext cx="5720047" cy="3983322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8000" b="1" dirty="0" smtClean="0"/>
              <a:t>Европейската </a:t>
            </a:r>
            <a:r>
              <a:rPr lang="ru-RU" sz="8000" b="1" dirty="0"/>
              <a:t>седмица на мобилността </a:t>
            </a:r>
            <a:r>
              <a:rPr lang="ru-RU" sz="8000" dirty="0"/>
              <a:t>e ежегодна инициатива на Европейската комисия за устойчива градска мобилност. </a:t>
            </a:r>
          </a:p>
          <a:p>
            <a:pPr algn="just"/>
            <a:endParaRPr lang="ru-RU" sz="8000" dirty="0"/>
          </a:p>
          <a:p>
            <a:pPr algn="just"/>
            <a:r>
              <a:rPr lang="ru-RU" sz="8000" dirty="0"/>
              <a:t>Тя приканва европейските градове да посветят поне една седмица на устойчива мобилност. </a:t>
            </a:r>
            <a:r>
              <a:rPr lang="ru-RU" sz="8000" dirty="0" smtClean="0"/>
              <a:t>Кампанията </a:t>
            </a:r>
            <a:r>
              <a:rPr lang="ru-RU" sz="8000" dirty="0"/>
              <a:t>започва на 16-и септември и </a:t>
            </a:r>
            <a:r>
              <a:rPr lang="ru-RU" sz="8000" dirty="0" smtClean="0"/>
              <a:t>завършва </a:t>
            </a:r>
            <a:r>
              <a:rPr lang="ru-RU" sz="8000" dirty="0"/>
              <a:t>с </a:t>
            </a:r>
            <a:r>
              <a:rPr lang="ru-RU" sz="8000" b="1" dirty="0">
                <a:solidFill>
                  <a:schemeClr val="accent1">
                    <a:lumMod val="75000"/>
                  </a:schemeClr>
                </a:solidFill>
              </a:rPr>
              <a:t>Ден без автомобили</a:t>
            </a:r>
            <a:r>
              <a:rPr lang="ru-RU" sz="8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8000" dirty="0"/>
              <a:t>на</a:t>
            </a:r>
            <a:r>
              <a:rPr lang="ru-RU" sz="8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8000" dirty="0"/>
              <a:t>22-ри септември.</a:t>
            </a:r>
          </a:p>
          <a:p>
            <a:pPr algn="just"/>
            <a:endParaRPr lang="ru-RU" sz="8000" dirty="0"/>
          </a:p>
          <a:p>
            <a:pPr algn="just"/>
            <a:r>
              <a:rPr lang="ru-RU" sz="8000" dirty="0"/>
              <a:t>През </a:t>
            </a:r>
            <a:r>
              <a:rPr lang="ru-RU" sz="8000" dirty="0" smtClean="0"/>
              <a:t>2022г </a:t>
            </a:r>
            <a:r>
              <a:rPr lang="ru-RU" sz="8000" dirty="0"/>
              <a:t>София се включи в инициативата за 16-та поредна година с богато разнообразие от дейности и осъществени постоянни мерки в града.</a:t>
            </a:r>
          </a:p>
          <a:p>
            <a:pPr algn="just"/>
            <a:endParaRPr lang="ru-RU" sz="6400" dirty="0"/>
          </a:p>
          <a:p>
            <a:pPr algn="just"/>
            <a:endParaRPr lang="ru-RU" sz="6400" dirty="0"/>
          </a:p>
          <a:p>
            <a:pPr algn="just"/>
            <a:endParaRPr lang="ru-RU" sz="6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.</a:t>
            </a:r>
            <a:fld id="{9A0F4256-5836-A347-B92B-3123679EC5AA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D293AF1F-B4F6-425C-ACCE-4E1625E79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18" y="195309"/>
            <a:ext cx="3877186" cy="57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62" y="3963219"/>
            <a:ext cx="2469094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2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0"/>
          </p:nvPr>
        </p:nvSpPr>
        <p:spPr>
          <a:xfrm>
            <a:off x="1978429" y="1532147"/>
            <a:ext cx="5507275" cy="598516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srgbClr val="032400"/>
                </a:solidFill>
                <a:latin typeface="Karbon Semibold"/>
              </a:rPr>
              <a:t>Дейности по време на ЕСМ 2022</a:t>
            </a:r>
          </a:p>
          <a:p>
            <a:pPr lvl="0"/>
            <a:endParaRPr lang="fr-FR" sz="2800" dirty="0">
              <a:solidFill>
                <a:srgbClr val="032400"/>
              </a:solidFill>
              <a:latin typeface="Karbon Semibold"/>
            </a:endParaRPr>
          </a:p>
          <a:p>
            <a:endParaRPr lang="fr-FR" sz="28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1"/>
          </p:nvPr>
        </p:nvSpPr>
        <p:spPr>
          <a:xfrm>
            <a:off x="2282811" y="2130663"/>
            <a:ext cx="5694218" cy="4296263"/>
          </a:xfrm>
        </p:spPr>
        <p:txBody>
          <a:bodyPr>
            <a:normAutofit fontScale="77500" lnSpcReduction="20000"/>
          </a:bodyPr>
          <a:lstStyle/>
          <a:p>
            <a:pPr marL="685800" lvl="0" indent="-685800" algn="just">
              <a:buFont typeface="Arial" panose="020B0604020202020204" pitchFamily="34" charset="0"/>
              <a:buChar char="•"/>
            </a:pPr>
            <a:r>
              <a:rPr lang="ru-RU" sz="2900" b="1" dirty="0">
                <a:solidFill>
                  <a:schemeClr val="accent1">
                    <a:lumMod val="75000"/>
                  </a:schemeClr>
                </a:solidFill>
              </a:rPr>
              <a:t>Отворени врати </a:t>
            </a:r>
            <a:r>
              <a:rPr lang="ru-RU" sz="2900" dirty="0">
                <a:solidFill>
                  <a:srgbClr val="032400"/>
                </a:solidFill>
              </a:rPr>
              <a:t>за граждани в депата на „Столичен автотранспорт“ ЕАД, </a:t>
            </a:r>
            <a:r>
              <a:rPr lang="ru-RU" sz="2900" dirty="0" smtClean="0">
                <a:solidFill>
                  <a:srgbClr val="032400"/>
                </a:solidFill>
              </a:rPr>
              <a:t>“Столичен </a:t>
            </a:r>
            <a:r>
              <a:rPr lang="ru-RU" sz="2900" dirty="0">
                <a:solidFill>
                  <a:srgbClr val="032400"/>
                </a:solidFill>
              </a:rPr>
              <a:t>Електротранспорт“ ЕАД и „Метрополитен“ </a:t>
            </a:r>
            <a:r>
              <a:rPr lang="ru-RU" sz="2900" dirty="0" smtClean="0">
                <a:solidFill>
                  <a:srgbClr val="032400"/>
                </a:solidFill>
              </a:rPr>
              <a:t>ЕАД;</a:t>
            </a:r>
            <a:endParaRPr lang="ru-RU" sz="2900" dirty="0">
              <a:solidFill>
                <a:srgbClr val="032400"/>
              </a:solidFill>
            </a:endParaRPr>
          </a:p>
          <a:p>
            <a:pPr marL="685800" lvl="0" indent="-685800" algn="just">
              <a:buFont typeface="Arial" panose="020B0604020202020204" pitchFamily="34" charset="0"/>
              <a:buChar char="•"/>
            </a:pPr>
            <a:r>
              <a:rPr lang="ru-RU" sz="2900" dirty="0">
                <a:solidFill>
                  <a:srgbClr val="032400"/>
                </a:solidFill>
              </a:rPr>
              <a:t>Информационен щанд на ЦГМ на Sofia Summer fest – </a:t>
            </a:r>
            <a:r>
              <a:rPr lang="ru-RU" sz="2900" b="1" dirty="0">
                <a:solidFill>
                  <a:schemeClr val="accent1">
                    <a:lumMod val="75000"/>
                  </a:schemeClr>
                </a:solidFill>
              </a:rPr>
              <a:t>нови превозни документи и тарифи</a:t>
            </a:r>
            <a:r>
              <a:rPr lang="ru-RU" sz="2900" dirty="0">
                <a:solidFill>
                  <a:srgbClr val="032400"/>
                </a:solidFill>
              </a:rPr>
              <a:t>, времеви билети;</a:t>
            </a:r>
          </a:p>
          <a:p>
            <a:pPr marL="685800" lvl="0" indent="-685800" algn="just">
              <a:buFont typeface="Arial" panose="020B0604020202020204" pitchFamily="34" charset="0"/>
              <a:buChar char="•"/>
            </a:pPr>
            <a:r>
              <a:rPr lang="ru-RU" sz="2900" b="1" dirty="0">
                <a:solidFill>
                  <a:schemeClr val="accent1">
                    <a:lumMod val="75000"/>
                  </a:schemeClr>
                </a:solidFill>
              </a:rPr>
              <a:t>Ретро трамвай </a:t>
            </a:r>
            <a:r>
              <a:rPr lang="ru-RU" sz="2900" dirty="0">
                <a:solidFill>
                  <a:srgbClr val="032400"/>
                </a:solidFill>
              </a:rPr>
              <a:t>до Sofia Summer </a:t>
            </a:r>
            <a:r>
              <a:rPr lang="ru-RU" sz="2900" dirty="0" smtClean="0">
                <a:solidFill>
                  <a:srgbClr val="032400"/>
                </a:solidFill>
              </a:rPr>
              <a:t>fest;</a:t>
            </a:r>
            <a:endParaRPr lang="ru-RU" sz="2900" dirty="0">
              <a:solidFill>
                <a:srgbClr val="032400"/>
              </a:solidFill>
            </a:endParaRPr>
          </a:p>
          <a:p>
            <a:pPr marL="685800" lvl="0" indent="-685800" algn="just">
              <a:buFont typeface="Arial" panose="020B0604020202020204" pitchFamily="34" charset="0"/>
              <a:buChar char="•"/>
            </a:pPr>
            <a:r>
              <a:rPr lang="ru-RU" sz="2900" dirty="0">
                <a:solidFill>
                  <a:srgbClr val="032400"/>
                </a:solidFill>
              </a:rPr>
              <a:t>Спортни дейности в SOFIA URBAN ZONE SPORTS </a:t>
            </a:r>
            <a:r>
              <a:rPr lang="ru-RU" sz="2900" dirty="0" smtClean="0">
                <a:solidFill>
                  <a:srgbClr val="032400"/>
                </a:solidFill>
              </a:rPr>
              <a:t>2022;</a:t>
            </a:r>
            <a:endParaRPr lang="ru-RU" sz="2900" dirty="0">
              <a:solidFill>
                <a:srgbClr val="032400"/>
              </a:solidFill>
            </a:endParaRPr>
          </a:p>
          <a:p>
            <a:pPr marL="685800" lvl="0" indent="-685800" algn="just">
              <a:buFont typeface="Arial" panose="020B0604020202020204" pitchFamily="34" charset="0"/>
              <a:buChar char="•"/>
            </a:pPr>
            <a:r>
              <a:rPr lang="ru-RU" sz="2900" dirty="0">
                <a:solidFill>
                  <a:srgbClr val="032400"/>
                </a:solidFill>
              </a:rPr>
              <a:t>Електрически велосипеди под наем пред НИМ – вело-трасета в ПП Витоша;</a:t>
            </a:r>
          </a:p>
          <a:p>
            <a:pPr marL="685800" lvl="0" indent="-685800" algn="just">
              <a:buFont typeface="Arial" panose="020B0604020202020204" pitchFamily="34" charset="0"/>
              <a:buChar char="•"/>
            </a:pPr>
            <a:r>
              <a:rPr lang="ru-RU" sz="2900" dirty="0">
                <a:solidFill>
                  <a:srgbClr val="032400"/>
                </a:solidFill>
              </a:rPr>
              <a:t>Кампании </a:t>
            </a:r>
            <a:r>
              <a:rPr lang="ru-RU" sz="2900" dirty="0" smtClean="0">
                <a:solidFill>
                  <a:srgbClr val="032400"/>
                </a:solidFill>
              </a:rPr>
              <a:t>в редица детски </a:t>
            </a:r>
            <a:r>
              <a:rPr lang="ru-RU" sz="2900" dirty="0">
                <a:solidFill>
                  <a:srgbClr val="032400"/>
                </a:solidFill>
              </a:rPr>
              <a:t>градини за </a:t>
            </a:r>
            <a:r>
              <a:rPr lang="ru-RU" sz="2900" b="1" dirty="0">
                <a:solidFill>
                  <a:schemeClr val="accent1">
                    <a:lumMod val="75000"/>
                  </a:schemeClr>
                </a:solidFill>
              </a:rPr>
              <a:t>пътна безопасност на </a:t>
            </a:r>
            <a:r>
              <a:rPr lang="ru-RU" sz="2900" b="1" dirty="0" smtClean="0">
                <a:solidFill>
                  <a:schemeClr val="accent1">
                    <a:lumMod val="75000"/>
                  </a:schemeClr>
                </a:solidFill>
              </a:rPr>
              <a:t>децата.</a:t>
            </a:r>
            <a:endParaRPr lang="ru-RU" sz="29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.</a:t>
            </a:r>
            <a:fld id="{9A0F4256-5836-A347-B92B-3123679EC5AA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xmlns="" id="{BD075FE3-ABE7-4816-B8D0-A509B0822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18" y="165489"/>
            <a:ext cx="3877186" cy="5778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41" y="4721628"/>
            <a:ext cx="1888270" cy="188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06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0"/>
          </p:nvPr>
        </p:nvSpPr>
        <p:spPr>
          <a:xfrm>
            <a:off x="3052431" y="1194804"/>
            <a:ext cx="5507275" cy="598516"/>
          </a:xfrm>
        </p:spPr>
        <p:txBody>
          <a:bodyPr>
            <a:normAutofit fontScale="92500"/>
          </a:bodyPr>
          <a:lstStyle/>
          <a:p>
            <a:pPr lvl="0"/>
            <a:r>
              <a:rPr lang="ru-RU" sz="2400" b="1" dirty="0"/>
              <a:t>22 септември - Ден без автомобили</a:t>
            </a:r>
            <a:endParaRPr lang="fr-FR" sz="2800" dirty="0">
              <a:solidFill>
                <a:srgbClr val="032400"/>
              </a:solidFill>
              <a:latin typeface="Karbon Semibold"/>
            </a:endParaRPr>
          </a:p>
          <a:p>
            <a:endParaRPr lang="fr-FR" sz="28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1"/>
          </p:nvPr>
        </p:nvSpPr>
        <p:spPr>
          <a:xfrm>
            <a:off x="2862922" y="1645920"/>
            <a:ext cx="5476427" cy="4123113"/>
          </a:xfrm>
        </p:spPr>
        <p:txBody>
          <a:bodyPr>
            <a:noAutofit/>
          </a:bodyPr>
          <a:lstStyle/>
          <a:p>
            <a:pPr marL="182563" lvl="0" indent="-182563" algn="just">
              <a:buFont typeface="Arial" panose="020B0604020202020204" pitchFamily="34" charset="0"/>
              <a:buChar char="•"/>
            </a:pPr>
            <a:r>
              <a:rPr lang="ru-RU" sz="1800" dirty="0"/>
              <a:t>Затворен </a:t>
            </a:r>
            <a:r>
              <a:rPr lang="ru-RU" sz="1800" dirty="0" smtClean="0"/>
              <a:t>участък от центъра </a:t>
            </a:r>
            <a:r>
              <a:rPr lang="ru-RU" sz="1800" dirty="0"/>
              <a:t>на града, информационни щандове на ЦГМ, е-скутери и велосипеди под наем; кампания  за диабетици на Novo Nordisk;</a:t>
            </a:r>
          </a:p>
          <a:p>
            <a:pPr marL="182563" lvl="0" indent="-182563" algn="just">
              <a:buFont typeface="Arial" panose="020B0604020202020204" pitchFamily="34" charset="0"/>
              <a:buChar char="•"/>
            </a:pPr>
            <a:r>
              <a:rPr lang="ru-RU" sz="1800" dirty="0"/>
              <a:t>Стартиране на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камерите за броене на велосипедисти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800" dirty="0"/>
              <a:t>на бул. „Цар Борис III” и бул. „България</a:t>
            </a:r>
            <a:r>
              <a:rPr lang="ru-RU" sz="1800" dirty="0" smtClean="0"/>
              <a:t>“;</a:t>
            </a:r>
            <a:endParaRPr lang="ru-RU" sz="1800" dirty="0"/>
          </a:p>
          <a:p>
            <a:pPr marL="182563" lvl="0" indent="-182563" algn="just"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Велосипедно шествие </a:t>
            </a:r>
            <a:r>
              <a:rPr lang="ru-RU" sz="1800" dirty="0"/>
              <a:t>„Happy Biking – healthy living”  организирано съвместно с </a:t>
            </a:r>
            <a:r>
              <a:rPr lang="ru-RU" sz="1800" dirty="0" smtClean="0"/>
              <a:t>Посолството </a:t>
            </a:r>
            <a:r>
              <a:rPr lang="ru-RU" sz="1800" dirty="0"/>
              <a:t>на Кралство Дания;</a:t>
            </a:r>
          </a:p>
          <a:p>
            <a:pPr marL="182563" lvl="0" indent="-182563" algn="just">
              <a:buFont typeface="Arial" panose="020B0604020202020204" pitchFamily="34" charset="0"/>
              <a:buChar char="•"/>
            </a:pPr>
            <a:r>
              <a:rPr lang="ru-RU" sz="1800" dirty="0"/>
              <a:t>Представяне на иновациите по проект </a:t>
            </a:r>
            <a:r>
              <a:rPr lang="ru-RU" sz="1800" b="1" dirty="0">
                <a:solidFill>
                  <a:schemeClr val="accent1">
                    <a:lumMod val="75000"/>
                  </a:schemeClr>
                </a:solidFill>
              </a:rPr>
              <a:t>INNOAIR</a:t>
            </a:r>
            <a:r>
              <a:rPr lang="ru-RU" sz="1800" dirty="0"/>
              <a:t> – </a:t>
            </a:r>
            <a:r>
              <a:rPr lang="ru-RU" sz="1800" dirty="0" smtClean="0"/>
              <a:t>демонстрация </a:t>
            </a:r>
            <a:r>
              <a:rPr lang="ru-RU" sz="1800" dirty="0"/>
              <a:t>на електрическите минибусове за новата  услуга „транспорт по заявка“; приложението BUSINN; „Зелени коридори“ – как да се прижвижваме в града с нулеви емисии, насърчаване използването на градски транспорт и екологичните алтернативи на личния автомобил;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.</a:t>
            </a:r>
            <a:fld id="{9A0F4256-5836-A347-B92B-3123679EC5AA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xmlns="" id="{BD075FE3-ABE7-4816-B8D0-A509B0822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18" y="165489"/>
            <a:ext cx="3877186" cy="5778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00182"/>
            <a:ext cx="2593571" cy="19451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44785"/>
            <a:ext cx="2665169" cy="19974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CBAF08C-F00F-45F1-9233-FDE13C1257B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498" y="189973"/>
            <a:ext cx="1296737" cy="987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1521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0"/>
          </p:nvPr>
        </p:nvSpPr>
        <p:spPr>
          <a:xfrm>
            <a:off x="1978429" y="963928"/>
            <a:ext cx="5507275" cy="598516"/>
          </a:xfrm>
        </p:spPr>
        <p:txBody>
          <a:bodyPr>
            <a:normAutofit fontScale="92500"/>
          </a:bodyPr>
          <a:lstStyle/>
          <a:p>
            <a:pPr lvl="0"/>
            <a:r>
              <a:rPr lang="ru-RU" sz="2000" b="1" dirty="0"/>
              <a:t>Постоянни мерки осъществени през </a:t>
            </a:r>
            <a:r>
              <a:rPr lang="ru-RU" sz="2000" b="1" dirty="0" smtClean="0"/>
              <a:t>2022 г</a:t>
            </a:r>
            <a:endParaRPr lang="fr-FR" sz="2800" dirty="0">
              <a:solidFill>
                <a:srgbClr val="032400"/>
              </a:solidFill>
              <a:latin typeface="Karbon Semibold"/>
            </a:endParaRPr>
          </a:p>
          <a:p>
            <a:endParaRPr lang="fr-FR" sz="28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1"/>
          </p:nvPr>
        </p:nvSpPr>
        <p:spPr>
          <a:xfrm>
            <a:off x="2773262" y="1471692"/>
            <a:ext cx="5863662" cy="4794774"/>
          </a:xfrm>
        </p:spPr>
        <p:txBody>
          <a:bodyPr>
            <a:noAutofit/>
          </a:bodyPr>
          <a:lstStyle/>
          <a:p>
            <a:pPr marL="357188" lvl="0" indent="-357188" algn="just">
              <a:buFont typeface="Arial" panose="020B0604020202020204" pitchFamily="34" charset="0"/>
              <a:buChar char="•"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Разширение на метрото </a:t>
            </a:r>
            <a:r>
              <a:rPr lang="ru-RU" sz="1900" dirty="0"/>
              <a:t>– започна строителството на нови 3 км линия, която ще обслужи 90,000 жители на 4 източни квартала на града; резултат – намаляване на трафика и вредните емисии и подобряване </a:t>
            </a:r>
            <a:r>
              <a:rPr lang="ru-RU" sz="1900" dirty="0" smtClean="0"/>
              <a:t>качеството </a:t>
            </a:r>
            <a:r>
              <a:rPr lang="ru-RU" sz="1900" dirty="0"/>
              <a:t>на въздуха;</a:t>
            </a:r>
          </a:p>
          <a:p>
            <a:pPr marL="357188" lvl="0" indent="-357188" algn="just">
              <a:buFont typeface="Arial" panose="020B0604020202020204" pitchFamily="34" charset="0"/>
              <a:buChar char="•"/>
            </a:pPr>
            <a:r>
              <a:rPr lang="ru-RU" sz="1900" dirty="0"/>
              <a:t>Обновяване на превозните средства на градския транспорт – </a:t>
            </a: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доставка на 30 електробуса Higer</a:t>
            </a:r>
            <a:r>
              <a:rPr lang="ru-RU" sz="1900" dirty="0"/>
              <a:t>; 10 нови зарядни станции; </a:t>
            </a:r>
          </a:p>
          <a:p>
            <a:pPr marL="357188" lvl="0" indent="-357188" algn="just">
              <a:buFont typeface="Arial" panose="020B0604020202020204" pitchFamily="34" charset="0"/>
              <a:buChar char="•"/>
            </a:pPr>
            <a:r>
              <a:rPr lang="ru-RU" sz="1900" dirty="0"/>
              <a:t>Обновяване на спирки на </a:t>
            </a:r>
            <a:r>
              <a:rPr lang="ru-RU" sz="1900" dirty="0" smtClean="0"/>
              <a:t>градския транспорт </a:t>
            </a:r>
            <a:r>
              <a:rPr lang="ru-RU" sz="1900" dirty="0"/>
              <a:t>– 116 от общо 2 </a:t>
            </a:r>
            <a:r>
              <a:rPr lang="ru-RU" sz="1900" dirty="0" smtClean="0"/>
              <a:t>677 бр</a:t>
            </a:r>
            <a:r>
              <a:rPr lang="ru-RU" sz="1900" dirty="0"/>
              <a:t>; 99,7% от жителите на града живеят на 12мин разстояние пеш от спирка на ГТ;</a:t>
            </a:r>
          </a:p>
          <a:p>
            <a:pPr marL="357188" lvl="0" indent="-357188" algn="just">
              <a:buFont typeface="Arial" panose="020B0604020202020204" pitchFamily="34" charset="0"/>
              <a:buChar char="•"/>
            </a:pPr>
            <a:r>
              <a:rPr lang="ru-RU" sz="1900" dirty="0"/>
              <a:t>Инсталиране на </a:t>
            </a: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100 бр нови CCTV </a:t>
            </a:r>
            <a:r>
              <a:rPr lang="ru-RU" sz="1900" dirty="0"/>
              <a:t>камери за наблюдение на буслентите;</a:t>
            </a:r>
          </a:p>
          <a:p>
            <a:pPr marL="357188" lvl="0" indent="-357188" algn="just">
              <a:buFont typeface="Arial" panose="020B0604020202020204" pitchFamily="34" charset="0"/>
              <a:buChar char="•"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Нови бус ленти </a:t>
            </a:r>
            <a:r>
              <a:rPr lang="ru-RU" sz="1900" dirty="0"/>
              <a:t>на бул. “Гоце Делчев“ и бул. „Тодор Каблешков“  - общо 2.185 км</a:t>
            </a:r>
          </a:p>
          <a:p>
            <a:pPr marL="357188" lvl="0" indent="-357188" algn="just"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.</a:t>
            </a:r>
            <a:fld id="{9A0F4256-5836-A347-B92B-3123679EC5AA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xmlns="" id="{BD075FE3-ABE7-4816-B8D0-A509B0822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18" y="165489"/>
            <a:ext cx="3877186" cy="5778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10" y="2256906"/>
            <a:ext cx="2584952" cy="2584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5AC28F0-53DA-4B8D-8C5A-94362E81964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10" y="5247011"/>
            <a:ext cx="2692676" cy="1398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6601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0"/>
          </p:nvPr>
        </p:nvSpPr>
        <p:spPr>
          <a:xfrm>
            <a:off x="1978429" y="963928"/>
            <a:ext cx="5507275" cy="598516"/>
          </a:xfrm>
        </p:spPr>
        <p:txBody>
          <a:bodyPr>
            <a:normAutofit fontScale="92500"/>
          </a:bodyPr>
          <a:lstStyle/>
          <a:p>
            <a:pPr lvl="0"/>
            <a:r>
              <a:rPr lang="ru-RU" sz="2000" b="1" dirty="0"/>
              <a:t>Постоянни мерки осъществени през </a:t>
            </a:r>
            <a:r>
              <a:rPr lang="ru-RU" sz="2000" b="1" dirty="0" smtClean="0"/>
              <a:t>2022 г</a:t>
            </a:r>
            <a:endParaRPr lang="fr-FR" sz="2800" dirty="0">
              <a:solidFill>
                <a:srgbClr val="032400"/>
              </a:solidFill>
              <a:latin typeface="Karbon Semibold"/>
            </a:endParaRPr>
          </a:p>
          <a:p>
            <a:endParaRPr lang="fr-FR" sz="28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1"/>
          </p:nvPr>
        </p:nvSpPr>
        <p:spPr>
          <a:xfrm>
            <a:off x="2773262" y="1471692"/>
            <a:ext cx="5863662" cy="4794774"/>
          </a:xfrm>
        </p:spPr>
        <p:txBody>
          <a:bodyPr>
            <a:noAutofit/>
          </a:bodyPr>
          <a:lstStyle/>
          <a:p>
            <a:pPr marL="357188" lvl="0" indent="-357188" algn="just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Нови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велоалеи </a:t>
            </a:r>
            <a:r>
              <a:rPr lang="ru-RU" dirty="0"/>
              <a:t>по ул. „Обиколна“, бул. „Д-р Петър Дертлиев“ , бул. „Т. </a:t>
            </a:r>
            <a:r>
              <a:rPr lang="ru-RU" dirty="0" smtClean="0"/>
              <a:t>Каблешков</a:t>
            </a:r>
            <a:r>
              <a:rPr lang="ru-RU" dirty="0"/>
              <a:t>“ бул. „България</a:t>
            </a:r>
            <a:r>
              <a:rPr lang="ru-RU" dirty="0" smtClean="0"/>
              <a:t>“ и </a:t>
            </a:r>
            <a:r>
              <a:rPr lang="ru-RU" dirty="0"/>
              <a:t>бул. „Сливница“  - обща дължина 10,25 км;</a:t>
            </a:r>
          </a:p>
          <a:p>
            <a:pPr marL="357188" lvl="0" indent="-357188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Обновяване на пешеходни зони и тротоари </a:t>
            </a:r>
            <a:r>
              <a:rPr lang="ru-RU" dirty="0"/>
              <a:t>– нови 18 300 кв.м и 34 099 кв.м обновени;</a:t>
            </a:r>
          </a:p>
          <a:p>
            <a:pPr marL="357188" lvl="0" indent="-357188" algn="just">
              <a:buFont typeface="Arial" panose="020B0604020202020204" pitchFamily="34" charset="0"/>
              <a:buChar char="•"/>
            </a:pPr>
            <a:r>
              <a:rPr lang="ru-RU" dirty="0" smtClean="0"/>
              <a:t>Раз</a:t>
            </a:r>
            <a:r>
              <a:rPr lang="bg-BG" dirty="0"/>
              <a:t>ш</a:t>
            </a:r>
            <a:r>
              <a:rPr lang="ru-RU" dirty="0" smtClean="0"/>
              <a:t>иряване </a:t>
            </a:r>
            <a:r>
              <a:rPr lang="ru-RU" dirty="0"/>
              <a:t>на зоните за платено паркиране –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нови 7200 места в „синя“ и 550 места в „зелена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“ зона</a:t>
            </a:r>
            <a:r>
              <a:rPr lang="ru-RU" dirty="0" smtClean="0"/>
              <a:t> </a:t>
            </a:r>
            <a:r>
              <a:rPr lang="ru-RU" dirty="0"/>
              <a:t>и удължаване на работното време;</a:t>
            </a:r>
          </a:p>
          <a:p>
            <a:pPr marL="357188" lvl="0" indent="-357188" algn="just">
              <a:buFont typeface="Arial" panose="020B0604020202020204" pitchFamily="34" charset="0"/>
              <a:buChar char="•"/>
            </a:pPr>
            <a:r>
              <a:rPr lang="ru-RU" dirty="0"/>
              <a:t>Нови доставчици на е-скутери и велосипеди под наем - 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BinBin, Cyrcl</a:t>
            </a:r>
            <a:r>
              <a:rPr lang="ru-RU" dirty="0"/>
              <a:t>;</a:t>
            </a:r>
          </a:p>
          <a:p>
            <a:pPr marL="357188" lvl="0" indent="-357188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Стартиране на Зона „30“ </a:t>
            </a:r>
            <a:r>
              <a:rPr lang="ru-RU" dirty="0"/>
              <a:t>– ограничение на скоростта в участъка между булевардите „Пенчо Славейков“, „Прага“, „Ген. Скобелев“ и „Витоша“.</a:t>
            </a:r>
          </a:p>
          <a:p>
            <a:pPr marL="357188" lvl="0" indent="-357188" algn="just">
              <a:buFont typeface="Arial" panose="020B0604020202020204" pitchFamily="34" charset="0"/>
              <a:buChar char="•"/>
            </a:pPr>
            <a:endParaRPr lang="fr-FR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.</a:t>
            </a:r>
            <a:fld id="{9A0F4256-5836-A347-B92B-3123679EC5AA}" type="slidenum">
              <a:rPr lang="fr-FR" smtClean="0"/>
              <a:pPr/>
              <a:t>6</a:t>
            </a:fld>
            <a:endParaRPr lang="fr-FR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xmlns="" id="{BD075FE3-ABE7-4816-B8D0-A509B0822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18" y="165489"/>
            <a:ext cx="3877186" cy="5778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310" y="2256906"/>
            <a:ext cx="2584952" cy="2584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25AC28F0-53DA-4B8D-8C5A-94362E81964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10" y="5247011"/>
            <a:ext cx="2692676" cy="1398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430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0"/>
          </p:nvPr>
        </p:nvSpPr>
        <p:spPr>
          <a:xfrm>
            <a:off x="1828789" y="1082664"/>
            <a:ext cx="5507275" cy="59851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sz="2000" b="1" dirty="0"/>
              <a:t>Град София – за втори път финалист за наградата на Европейска седмица на мобилността за 2022г!</a:t>
            </a:r>
            <a:endParaRPr lang="fr-FR" sz="2800" dirty="0">
              <a:solidFill>
                <a:srgbClr val="032400"/>
              </a:solidFill>
              <a:latin typeface="Karbon Semibold"/>
            </a:endParaRPr>
          </a:p>
          <a:p>
            <a:endParaRPr lang="fr-FR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.</a:t>
            </a:r>
            <a:fld id="{9A0F4256-5836-A347-B92B-3123679EC5AA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xmlns="" id="{BD075FE3-ABE7-4816-B8D0-A509B0822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18" y="165489"/>
            <a:ext cx="3877186" cy="5778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30" y="2115130"/>
            <a:ext cx="3941609" cy="26277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633" y="2122657"/>
            <a:ext cx="4671537" cy="26277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86000" y="511751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5"/>
              </a:rPr>
              <a:t>https://www.youtube.com/watch?v=35PAzWLCbbM</a:t>
            </a:r>
            <a:r>
              <a:rPr lang="en-US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03D5BAE-CCE2-402D-8E3C-992EA843ABE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18" y="5578924"/>
            <a:ext cx="1665973" cy="10664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8760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975360" y="1902329"/>
            <a:ext cx="7715794" cy="4203472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r>
              <a:rPr lang="ru-RU" sz="2300" dirty="0"/>
              <a:t>3000 градове участници за 2022г., от 50 държави</a:t>
            </a:r>
            <a:r>
              <a:rPr lang="ru-RU" sz="2300" b="1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pPr algn="just"/>
            <a:r>
              <a:rPr lang="ru-RU" sz="2300" dirty="0"/>
              <a:t>3 града номинирани за награда – </a:t>
            </a:r>
            <a:r>
              <a:rPr lang="ru-RU" sz="2300" b="1" dirty="0">
                <a:solidFill>
                  <a:schemeClr val="accent1">
                    <a:lumMod val="75000"/>
                  </a:schemeClr>
                </a:solidFill>
              </a:rPr>
              <a:t>София, Брага и Загреб</a:t>
            </a:r>
            <a:r>
              <a:rPr lang="ru-RU" sz="2300" dirty="0"/>
              <a:t>;</a:t>
            </a:r>
          </a:p>
          <a:p>
            <a:pPr algn="just"/>
            <a:endParaRPr lang="ru-RU" sz="1700" dirty="0"/>
          </a:p>
          <a:p>
            <a:pPr algn="just"/>
            <a:r>
              <a:rPr lang="ru-RU" sz="2300" dirty="0"/>
              <a:t>Наградата ЕВРОПЕЙСКА СЕДМИЦА НА МОБИЛНОСТТА отличава местните власти, които са положили усилия в повишаването на осведомеността към устойчивата градска мобилност по време на седмицата от 16 до 22 септември. Наградата е пряко свързана с активното участие на местните власти в кампанията, които са изпълнили три основни критерия:</a:t>
            </a:r>
          </a:p>
          <a:p>
            <a:pPr algn="just"/>
            <a:endParaRPr lang="ru-RU" sz="1700" dirty="0"/>
          </a:p>
          <a:p>
            <a:pPr algn="just"/>
            <a:r>
              <a:rPr lang="ru-RU" sz="2300" dirty="0"/>
              <a:t>•	организиране на дейности, насочени към </a:t>
            </a:r>
            <a:r>
              <a:rPr lang="ru-RU" sz="2300" b="1" dirty="0">
                <a:solidFill>
                  <a:schemeClr val="accent1">
                    <a:lumMod val="75000"/>
                  </a:schemeClr>
                </a:solidFill>
              </a:rPr>
              <a:t>устойчива мобилност</a:t>
            </a:r>
            <a:r>
              <a:rPr lang="ru-RU" sz="2300" dirty="0"/>
              <a:t>;</a:t>
            </a:r>
          </a:p>
          <a:p>
            <a:pPr algn="just"/>
            <a:r>
              <a:rPr lang="ru-RU" sz="2300" dirty="0"/>
              <a:t>•	 прилагане на една или повече постоянни </a:t>
            </a:r>
            <a:r>
              <a:rPr lang="ru-RU" sz="2300" b="1" dirty="0">
                <a:solidFill>
                  <a:schemeClr val="accent1">
                    <a:lumMod val="75000"/>
                  </a:schemeClr>
                </a:solidFill>
              </a:rPr>
              <a:t>транспортни мерки;</a:t>
            </a:r>
          </a:p>
          <a:p>
            <a:pPr algn="just"/>
            <a:r>
              <a:rPr lang="ru-RU" sz="2300" dirty="0"/>
              <a:t>•	провеждане на </a:t>
            </a:r>
            <a:r>
              <a:rPr lang="ru-RU" sz="2300" b="1" dirty="0">
                <a:solidFill>
                  <a:schemeClr val="accent1">
                    <a:lumMod val="75000"/>
                  </a:schemeClr>
                </a:solidFill>
              </a:rPr>
              <a:t>„Ден без автомобили</a:t>
            </a:r>
            <a:r>
              <a:rPr lang="ru-RU" sz="2300" dirty="0"/>
              <a:t>“ по инициатива на Европейската комисия</a:t>
            </a:r>
          </a:p>
          <a:p>
            <a:endParaRPr lang="ru-RU" sz="1500" dirty="0"/>
          </a:p>
          <a:p>
            <a:r>
              <a:rPr lang="ru-RU" sz="2300" dirty="0"/>
              <a:t>Награденият град Брага демонстрира своите мерки насочени към пешеходците, интерактивни зелени пространства, декарбонизация </a:t>
            </a:r>
            <a:endParaRPr lang="ru-RU" sz="2300" dirty="0" smtClean="0"/>
          </a:p>
          <a:p>
            <a:r>
              <a:rPr lang="ru-RU" sz="2300" dirty="0" smtClean="0"/>
              <a:t>и </a:t>
            </a:r>
            <a:r>
              <a:rPr lang="ru-RU" sz="2300" dirty="0"/>
              <a:t>активна устойчива мобилност.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.</a:t>
            </a:r>
            <a:fld id="{9A0F4256-5836-A347-B92B-3123679EC5AA}" type="slidenum">
              <a:rPr lang="fr-FR" smtClean="0"/>
              <a:pPr/>
              <a:t>8</a:t>
            </a:fld>
            <a:endParaRPr lang="fr-F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9A4D866-3053-4E02-8443-05AFDD84BAC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919" y="1203602"/>
            <a:ext cx="57531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D409757-EAC3-4F9B-A2AB-ED22A3C04F4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205" y="5566244"/>
            <a:ext cx="926956" cy="1079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AAE6183-40A0-46C4-A995-2D0F9632AB3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07" y="233528"/>
            <a:ext cx="1629612" cy="12367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6687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2882607" y="1133243"/>
            <a:ext cx="6134101" cy="577132"/>
          </a:xfrm>
        </p:spPr>
        <p:txBody>
          <a:bodyPr>
            <a:normAutofit lnSpcReduction="10000"/>
          </a:bodyPr>
          <a:lstStyle/>
          <a:p>
            <a:pPr algn="ctr"/>
            <a:r>
              <a:rPr lang="bg-BG" sz="1600" b="1" dirty="0" smtClean="0"/>
              <a:t>12 БЪЛГАРСКИ ГРАДОВЕ УЧАСТНИЦИ В ЕВРОПЕЙСКА </a:t>
            </a:r>
            <a:r>
              <a:rPr lang="bg-BG" sz="1600" b="1" dirty="0"/>
              <a:t>СЕДМИЦА НА МОБИЛНОСТТА </a:t>
            </a:r>
            <a:r>
              <a:rPr lang="bg-BG" sz="1600" b="1" dirty="0" smtClean="0"/>
              <a:t>2022</a:t>
            </a:r>
            <a:endParaRPr lang="en-US" sz="16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2983185" y="1890039"/>
            <a:ext cx="6160815" cy="327527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.</a:t>
            </a:r>
            <a:fld id="{9A0F4256-5836-A347-B92B-3123679EC5AA}" type="slidenum">
              <a:rPr lang="fr-FR" smtClean="0"/>
              <a:pPr/>
              <a:t>9</a:t>
            </a:fld>
            <a:endParaRPr lang="fr-F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0" y="1890039"/>
            <a:ext cx="2832127" cy="15930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877392" cy="5791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201" y="4832989"/>
            <a:ext cx="2729696" cy="18148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5759" y="5740400"/>
            <a:ext cx="1254761" cy="90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88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297577" y="907070"/>
            <a:ext cx="7555477" cy="577132"/>
          </a:xfrm>
        </p:spPr>
        <p:txBody>
          <a:bodyPr>
            <a:noAutofit/>
          </a:bodyPr>
          <a:lstStyle/>
          <a:p>
            <a:pPr algn="ctr"/>
            <a:r>
              <a:rPr lang="bg-BG" sz="2000" b="1" dirty="0" smtClean="0">
                <a:solidFill>
                  <a:schemeClr val="accent1">
                    <a:lumMod val="75000"/>
                  </a:schemeClr>
                </a:solidFill>
              </a:rPr>
              <a:t>Други инициативи на „Център за градска мобилност“ ЕАД за насърчаване на активно придвижване</a:t>
            </a:r>
            <a:r>
              <a:rPr lang="bg-BG" sz="16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764604" y="1916819"/>
            <a:ext cx="4942535" cy="332262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200" dirty="0" smtClean="0"/>
              <a:t>Сътрудничество </a:t>
            </a:r>
            <a:r>
              <a:rPr lang="bg-BG" sz="2200" dirty="0"/>
              <a:t>с </a:t>
            </a:r>
            <a:r>
              <a:rPr lang="en-US" sz="2200" dirty="0" smtClean="0"/>
              <a:t>Hobo</a:t>
            </a:r>
            <a:r>
              <a:rPr lang="bg-BG" sz="2200" dirty="0"/>
              <a:t> </a:t>
            </a:r>
            <a:r>
              <a:rPr lang="bg-BG" sz="2200" dirty="0" smtClean="0"/>
              <a:t>и „Младежки </a:t>
            </a:r>
            <a:r>
              <a:rPr lang="bg-BG" sz="2200" dirty="0"/>
              <a:t>театър“;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200" dirty="0" smtClean="0"/>
              <a:t>Ваучери за достъп </a:t>
            </a:r>
            <a:r>
              <a:rPr lang="bg-BG" sz="2200" dirty="0" smtClean="0"/>
              <a:t>до ТВ </a:t>
            </a:r>
            <a:r>
              <a:rPr lang="bg-BG" sz="2200" dirty="0"/>
              <a:t>канали;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200" dirty="0" smtClean="0"/>
              <a:t>Ежегодно велошествие;</a:t>
            </a:r>
            <a:endParaRPr lang="bg-BG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Park&amp;Ride</a:t>
            </a:r>
            <a:r>
              <a:rPr lang="en-US" sz="2200" dirty="0"/>
              <a:t> </a:t>
            </a:r>
            <a:r>
              <a:rPr lang="bg-BG" sz="2200" dirty="0" smtClean="0"/>
              <a:t>услуга.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.</a:t>
            </a:r>
            <a:fld id="{9A0F4256-5836-A347-B92B-3123679EC5AA}" type="slidenum">
              <a:rPr lang="fr-FR" smtClean="0"/>
              <a:pPr/>
              <a:t>10</a:t>
            </a:fld>
            <a:endParaRPr lang="fr-F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877392" cy="5791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33" y="1916820"/>
            <a:ext cx="3057397" cy="22930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E2A2D14-C3E4-471F-8537-F4B8ED6340D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170" y="5419898"/>
            <a:ext cx="1716251" cy="1235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0752FE9-552F-445A-98FF-687D3AB5452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724" y="5479458"/>
            <a:ext cx="2476267" cy="1176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1BFAAFB-64E9-4FD7-BDC3-04D6EC48647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33" y="5419898"/>
            <a:ext cx="1150210" cy="123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F2588C88-9D21-4A0C-927D-097902905CE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536" y="5425237"/>
            <a:ext cx="2463870" cy="12328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5247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E69318E1-51E4-4242-AFEA-90F4A8AB82F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745118" y="738960"/>
            <a:ext cx="6308843" cy="5771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000" b="1" dirty="0" err="1"/>
              <a:t>Велошествие</a:t>
            </a:r>
            <a:r>
              <a:rPr lang="ru-RU" sz="2000" b="1" dirty="0"/>
              <a:t> „София кара колело и </a:t>
            </a:r>
            <a:r>
              <a:rPr lang="ru-RU" sz="2000" b="1" dirty="0" err="1"/>
              <a:t>тича</a:t>
            </a:r>
            <a:r>
              <a:rPr lang="ru-RU" sz="2000" b="1" dirty="0"/>
              <a:t> за </a:t>
            </a:r>
            <a:r>
              <a:rPr lang="ru-RU" sz="2000" b="1" dirty="0" err="1"/>
              <a:t>по-чист</a:t>
            </a:r>
            <a:r>
              <a:rPr lang="ru-RU" sz="2000" b="1" dirty="0"/>
              <a:t> </a:t>
            </a:r>
            <a:r>
              <a:rPr lang="ru-RU" sz="2000" b="1" dirty="0" err="1"/>
              <a:t>въздух</a:t>
            </a:r>
            <a:r>
              <a:rPr lang="ru-RU" sz="2000" b="1" dirty="0"/>
              <a:t>“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71E7C8-E6E2-48DF-B507-E82956B06CB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510363" y="1453110"/>
            <a:ext cx="5373666" cy="4333083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bg-BG" sz="2200" b="1" dirty="0">
                <a:solidFill>
                  <a:schemeClr val="accent1">
                    <a:lumMod val="75000"/>
                  </a:schemeClr>
                </a:solidFill>
              </a:rPr>
              <a:t>3 едномесечни карти </a:t>
            </a:r>
            <a:r>
              <a:rPr lang="bg-BG" sz="2200" dirty="0"/>
              <a:t>за всички </a:t>
            </a:r>
            <a:r>
              <a:rPr lang="bg-BG" sz="2200" dirty="0" smtClean="0"/>
              <a:t>линии – награди осигурени от „Център </a:t>
            </a:r>
            <a:r>
              <a:rPr lang="bg-BG" sz="2200" dirty="0"/>
              <a:t>за градска мобилност“ </a:t>
            </a:r>
            <a:r>
              <a:rPr lang="bg-BG" sz="2200" dirty="0" smtClean="0"/>
              <a:t>ЕАД; </a:t>
            </a:r>
            <a:endParaRPr lang="bg-BG" sz="2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bg-BG" sz="2200" dirty="0"/>
              <a:t>Над </a:t>
            </a:r>
            <a:r>
              <a:rPr lang="bg-BG" sz="2200" b="1" dirty="0">
                <a:solidFill>
                  <a:schemeClr val="accent1">
                    <a:lumMod val="75000"/>
                  </a:schemeClr>
                </a:solidFill>
              </a:rPr>
              <a:t>2000</a:t>
            </a:r>
            <a:r>
              <a:rPr lang="bg-BG" sz="2200" dirty="0"/>
              <a:t> </a:t>
            </a:r>
            <a:r>
              <a:rPr lang="bg-BG" sz="2200" dirty="0" smtClean="0"/>
              <a:t>колоездачи и бегачи</a:t>
            </a:r>
            <a:endParaRPr lang="bg-BG" sz="2200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bg-BG" sz="2200" dirty="0"/>
              <a:t>Промотиране на </a:t>
            </a:r>
            <a:r>
              <a:rPr lang="en-GB" sz="2200" b="1" i="1" dirty="0">
                <a:solidFill>
                  <a:schemeClr val="accent1">
                    <a:lumMod val="75000"/>
                  </a:schemeClr>
                </a:solidFill>
              </a:rPr>
              <a:t>#</a:t>
            </a:r>
            <a:r>
              <a:rPr lang="en-GB" sz="2200" b="1" i="1" dirty="0" err="1">
                <a:solidFill>
                  <a:schemeClr val="accent1">
                    <a:lumMod val="75000"/>
                  </a:schemeClr>
                </a:solidFill>
              </a:rPr>
              <a:t>SofiaCoin</a:t>
            </a:r>
            <a:r>
              <a:rPr lang="bg-BG" sz="22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bg-BG" sz="2200" dirty="0"/>
              <a:t>- </a:t>
            </a:r>
            <a:r>
              <a:rPr lang="ru-RU" sz="2200" dirty="0" err="1"/>
              <a:t>приложението</a:t>
            </a:r>
            <a:r>
              <a:rPr lang="ru-RU" sz="2200" dirty="0"/>
              <a:t>, с </a:t>
            </a:r>
            <a:r>
              <a:rPr lang="ru-RU" sz="2200" dirty="0" err="1"/>
              <a:t>което</a:t>
            </a:r>
            <a:r>
              <a:rPr lang="ru-RU" sz="2200" dirty="0"/>
              <a:t> </a:t>
            </a:r>
            <a:r>
              <a:rPr lang="ru-RU" sz="2200" dirty="0" err="1"/>
              <a:t>печелите</a:t>
            </a:r>
            <a:r>
              <a:rPr lang="ru-RU" sz="2200" dirty="0"/>
              <a:t> награди, </a:t>
            </a:r>
            <a:r>
              <a:rPr lang="ru-RU" sz="2200" dirty="0" err="1"/>
              <a:t>докато</a:t>
            </a:r>
            <a:r>
              <a:rPr lang="ru-RU" sz="2200" dirty="0"/>
              <a:t> се </a:t>
            </a:r>
            <a:r>
              <a:rPr lang="ru-RU" sz="2200" dirty="0" err="1"/>
              <a:t>разхождате</a:t>
            </a:r>
            <a:r>
              <a:rPr lang="ru-RU" sz="2200" dirty="0"/>
              <a:t>, карате велосипед или </a:t>
            </a:r>
            <a:r>
              <a:rPr lang="ru-RU" sz="2200" dirty="0" err="1"/>
              <a:t>тротинетка</a:t>
            </a:r>
            <a:r>
              <a:rPr lang="ru-RU" sz="2200" dirty="0"/>
              <a:t>. След всяко </a:t>
            </a:r>
            <a:r>
              <a:rPr lang="ru-RU" sz="2200" dirty="0" err="1"/>
              <a:t>регистрирано</a:t>
            </a:r>
            <a:r>
              <a:rPr lang="ru-RU" sz="2200" dirty="0"/>
              <a:t> </a:t>
            </a:r>
            <a:r>
              <a:rPr lang="ru-RU" sz="2200" dirty="0" err="1"/>
              <a:t>придвижване</a:t>
            </a:r>
            <a:r>
              <a:rPr lang="ru-RU" sz="2200" dirty="0"/>
              <a:t> можете да видите </a:t>
            </a:r>
            <a:r>
              <a:rPr lang="ru-RU" sz="2200" dirty="0" err="1"/>
              <a:t>изминатото</a:t>
            </a:r>
            <a:r>
              <a:rPr lang="ru-RU" sz="2200" dirty="0"/>
              <a:t> </a:t>
            </a:r>
            <a:r>
              <a:rPr lang="ru-RU" sz="2200" dirty="0" err="1"/>
              <a:t>разстояние</a:t>
            </a:r>
            <a:r>
              <a:rPr lang="ru-RU" sz="2200" dirty="0"/>
              <a:t> и колко </a:t>
            </a:r>
            <a:r>
              <a:rPr lang="ru-RU" sz="2200" dirty="0" err="1"/>
              <a:t>вредни</a:t>
            </a:r>
            <a:r>
              <a:rPr lang="ru-RU" sz="2200" dirty="0"/>
              <a:t> </a:t>
            </a:r>
            <a:r>
              <a:rPr lang="ru-RU" sz="2200" dirty="0" err="1"/>
              <a:t>емисии</a:t>
            </a:r>
            <a:r>
              <a:rPr lang="ru-RU" sz="2200" dirty="0"/>
              <a:t> </a:t>
            </a:r>
            <a:r>
              <a:rPr lang="ru-RU" sz="2200" dirty="0" err="1"/>
              <a:t>сте</a:t>
            </a:r>
            <a:r>
              <a:rPr lang="ru-RU" sz="2200" dirty="0"/>
              <a:t> </a:t>
            </a:r>
            <a:r>
              <a:rPr lang="ru-RU" sz="2200" dirty="0" err="1"/>
              <a:t>спестили</a:t>
            </a:r>
            <a:r>
              <a:rPr lang="ru-RU" sz="2200" dirty="0"/>
              <a:t>.</a:t>
            </a:r>
            <a:endParaRPr lang="bg-BG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747753-337E-4EF9-872F-33263496A1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.</a:t>
            </a:r>
            <a:fld id="{9A0F4256-5836-A347-B92B-3123679EC5AA}" type="slidenum">
              <a:rPr lang="fr-FR" smtClean="0"/>
              <a:pPr/>
              <a:t>11</a:t>
            </a:fld>
            <a:endParaRPr 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AE35D3C-E6D3-4783-AEFD-27045FD69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772"/>
            <a:ext cx="3877392" cy="5791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8D6E6CD-0FD9-43EA-A988-1E982F23C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0939"/>
            <a:ext cx="3269293" cy="21789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4940BA3D-D937-423F-96BE-7B8141B42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923888"/>
            <a:ext cx="3269293" cy="27407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9A978697-5FA8-4553-BD25-DC18A93FB8B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433" y="5439504"/>
            <a:ext cx="1616498" cy="1225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6378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3009899" y="992614"/>
            <a:ext cx="6134101" cy="577132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Лято 2023 –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какво предстои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009899" y="1569746"/>
            <a:ext cx="5541918" cy="456979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Р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айонните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празници </a:t>
            </a:r>
            <a:r>
              <a:rPr lang="ru-RU" dirty="0"/>
              <a:t>в „Люлин“, „Младост“, „Надежда“, „Банкя“, „Слатина“, „Красна поляна“, „Изгрев“, „Овча купел“, „Витоша“, „Сердика“  </a:t>
            </a:r>
            <a:r>
              <a:rPr lang="ru-RU" dirty="0" smtClean="0"/>
              <a:t>- информационен щанд на ЦГМ;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Sofia Summer Fest</a:t>
            </a: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bg-BG" dirty="0" smtClean="0"/>
              <a:t>юни-септември</a:t>
            </a:r>
            <a:r>
              <a:rPr lang="en-US" dirty="0" smtClean="0"/>
              <a:t> – </a:t>
            </a:r>
            <a:r>
              <a:rPr lang="bg-BG" dirty="0" smtClean="0"/>
              <a:t>информационен щанд и ретро трамвай;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София Ърбан Зона Спорт</a:t>
            </a:r>
            <a:r>
              <a:rPr lang="bg-BG" dirty="0" smtClean="0"/>
              <a:t>, 16 септември – информационен щанд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Европейска седмица на мобиността 2023</a:t>
            </a:r>
            <a:r>
              <a:rPr lang="bg-BG" dirty="0" smtClean="0"/>
              <a:t>, 16-22 септември;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НДК 360</a:t>
            </a:r>
            <a:r>
              <a:rPr lang="bg-BG" dirty="0" smtClean="0"/>
              <a:t>, 23 септември – информационен щанд;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smtClean="0"/>
              <a:t>.</a:t>
            </a:r>
            <a:fld id="{9A0F4256-5836-A347-B92B-3123679EC5AA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50945"/>
            <a:ext cx="2918298" cy="16402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392" y="4631885"/>
            <a:ext cx="2928690" cy="20134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392" y="21670"/>
            <a:ext cx="3877392" cy="5791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1653" y="5366533"/>
            <a:ext cx="1292347" cy="149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70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/>
          <p:cNvSpPr>
            <a:spLocks noGrp="1"/>
          </p:cNvSpPr>
          <p:nvPr>
            <p:ph type="body" sz="quarter" idx="13"/>
          </p:nvPr>
        </p:nvSpPr>
        <p:spPr>
          <a:xfrm>
            <a:off x="251671" y="268612"/>
            <a:ext cx="5410004" cy="537221"/>
          </a:xfrm>
        </p:spPr>
        <p:txBody>
          <a:bodyPr>
            <a:normAutofit/>
          </a:bodyPr>
          <a:lstStyle/>
          <a:p>
            <a:endParaRPr lang="fr-FR" sz="2400" b="1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283711" y="5220393"/>
            <a:ext cx="6025649" cy="1266675"/>
          </a:xfrm>
        </p:spPr>
        <p:txBody>
          <a:bodyPr>
            <a:normAutofit/>
          </a:bodyPr>
          <a:lstStyle/>
          <a:p>
            <a:endParaRPr lang="bg-BG" i="1" dirty="0"/>
          </a:p>
          <a:p>
            <a:r>
              <a:rPr lang="bg-BG" sz="1600" i="1" dirty="0"/>
              <a:t>Методи Аврамов</a:t>
            </a:r>
          </a:p>
          <a:p>
            <a:r>
              <a:rPr lang="bg-BG" sz="1600" i="1" dirty="0"/>
              <a:t>„Център за градска мобилност“ ЕАД</a:t>
            </a:r>
            <a:endParaRPr lang="en-US" sz="1600" i="1" dirty="0"/>
          </a:p>
          <a:p>
            <a:endParaRPr lang="fr-FR" sz="1600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402329" y="1887642"/>
            <a:ext cx="8273254" cy="1792696"/>
          </a:xfrm>
        </p:spPr>
        <p:txBody>
          <a:bodyPr>
            <a:normAutofit/>
          </a:bodyPr>
          <a:lstStyle/>
          <a:p>
            <a:r>
              <a:rPr lang="bg-BG" sz="2400" b="1" dirty="0">
                <a:solidFill>
                  <a:schemeClr val="tx1"/>
                </a:solidFill>
              </a:rPr>
              <a:t>Благодаря!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.</a:t>
            </a:r>
            <a:fld id="{9A0F4256-5836-A347-B92B-3123679EC5AA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7" name="Content Placeholder 2">
            <a:extLst>
              <a:ext uri="{FF2B5EF4-FFF2-40B4-BE49-F238E27FC236}">
                <a16:creationId xmlns:a16="http://schemas.microsoft.com/office/drawing/2014/main" xmlns="" id="{CE4801B6-4D0F-40A3-85DA-3CC02A73C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664" y="690829"/>
            <a:ext cx="2050742" cy="4540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8F73D25-F4AE-4B17-BE50-D242C630AAF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29" y="62883"/>
            <a:ext cx="1690370" cy="742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1541104"/>
      </p:ext>
    </p:extLst>
  </p:cSld>
  <p:clrMapOvr>
    <a:masterClrMapping/>
  </p:clrMapOvr>
</p:sld>
</file>

<file path=ppt/theme/theme1.xml><?xml version="1.0" encoding="utf-8"?>
<a:theme xmlns:a="http://schemas.openxmlformats.org/drawingml/2006/main" name="UIA Bleu Foncé">
  <a:themeElements>
    <a:clrScheme name="AIU Bleu Foncé">
      <a:dk1>
        <a:srgbClr val="032400"/>
      </a:dk1>
      <a:lt1>
        <a:srgbClr val="FFFFFF"/>
      </a:lt1>
      <a:dk2>
        <a:srgbClr val="1CAF96"/>
      </a:dk2>
      <a:lt2>
        <a:srgbClr val="032400"/>
      </a:lt2>
      <a:accent1>
        <a:srgbClr val="1CC196"/>
      </a:accent1>
      <a:accent2>
        <a:srgbClr val="033700"/>
      </a:accent2>
      <a:accent3>
        <a:srgbClr val="032437"/>
      </a:accent3>
      <a:accent4>
        <a:srgbClr val="1CD196"/>
      </a:accent4>
      <a:accent5>
        <a:srgbClr val="4BAC80"/>
      </a:accent5>
      <a:accent6>
        <a:srgbClr val="2C2400"/>
      </a:accent6>
      <a:hlink>
        <a:srgbClr val="1C7096"/>
      </a:hlink>
      <a:folHlink>
        <a:srgbClr val="1CAF96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UIA Bleu Clair">
  <a:themeElements>
    <a:clrScheme name="AIU Bleu Clair">
      <a:dk1>
        <a:srgbClr val="032400"/>
      </a:dk1>
      <a:lt1>
        <a:srgbClr val="FFFFFF"/>
      </a:lt1>
      <a:dk2>
        <a:srgbClr val="1CAF96"/>
      </a:dk2>
      <a:lt2>
        <a:srgbClr val="032400"/>
      </a:lt2>
      <a:accent1>
        <a:srgbClr val="1CC196"/>
      </a:accent1>
      <a:accent2>
        <a:srgbClr val="033700"/>
      </a:accent2>
      <a:accent3>
        <a:srgbClr val="032437"/>
      </a:accent3>
      <a:accent4>
        <a:srgbClr val="1CD196"/>
      </a:accent4>
      <a:accent5>
        <a:srgbClr val="4BAC80"/>
      </a:accent5>
      <a:accent6>
        <a:srgbClr val="2C2400"/>
      </a:accent6>
      <a:hlink>
        <a:srgbClr val="1C7096"/>
      </a:hlink>
      <a:folHlink>
        <a:srgbClr val="1CAF96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UIA Gris Clair">
  <a:themeElements>
    <a:clrScheme name="AIU Gris Clair">
      <a:dk1>
        <a:srgbClr val="032400"/>
      </a:dk1>
      <a:lt1>
        <a:srgbClr val="FFFFFF"/>
      </a:lt1>
      <a:dk2>
        <a:srgbClr val="1CAF96"/>
      </a:dk2>
      <a:lt2>
        <a:srgbClr val="032400"/>
      </a:lt2>
      <a:accent1>
        <a:srgbClr val="1CC196"/>
      </a:accent1>
      <a:accent2>
        <a:srgbClr val="033700"/>
      </a:accent2>
      <a:accent3>
        <a:srgbClr val="032437"/>
      </a:accent3>
      <a:accent4>
        <a:srgbClr val="1CD196"/>
      </a:accent4>
      <a:accent5>
        <a:srgbClr val="4BAC80"/>
      </a:accent5>
      <a:accent6>
        <a:srgbClr val="2C2400"/>
      </a:accent6>
      <a:hlink>
        <a:srgbClr val="1C7096"/>
      </a:hlink>
      <a:folHlink>
        <a:srgbClr val="1CAF96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800" dirty="0" smtClean="0">
            <a:solidFill>
              <a:srgbClr val="032400"/>
            </a:solidFill>
            <a:latin typeface="Lovelo Black"/>
          </a:defRPr>
        </a:defPPr>
      </a:lst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FB45FCDAFC30F24CA6B7A8F4A2BDB116" ma:contentTypeVersion="11" ma:contentTypeDescription="Създаване на нов документ" ma:contentTypeScope="" ma:versionID="a40fccf86eba390a9feb5c3d87805aaa">
  <xsd:schema xmlns:xsd="http://www.w3.org/2001/XMLSchema" xmlns:xs="http://www.w3.org/2001/XMLSchema" xmlns:p="http://schemas.microsoft.com/office/2006/metadata/properties" xmlns:ns2="a6327d83-378e-48ea-917b-412355dc4631" targetNamespace="http://schemas.microsoft.com/office/2006/metadata/properties" ma:root="true" ma:fieldsID="5da6ce416b3904e0c4cda4620784b50d" ns2:_="">
    <xsd:import namespace="a6327d83-378e-48ea-917b-412355dc46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327d83-378e-48ea-917b-412355dc46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E5BDAF-1FB3-4B4E-98AB-65C5A72991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A669AB-25EF-4662-A4BD-9821194A2AB6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a6327d83-378e-48ea-917b-412355dc4631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662372B-571F-4B4B-B72A-551B07AF88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327d83-378e-48ea-917b-412355dc46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</TotalTime>
  <Words>896</Words>
  <Application>Microsoft Office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Karbon</vt:lpstr>
      <vt:lpstr>Karbon Regular</vt:lpstr>
      <vt:lpstr>Karbon Semibold</vt:lpstr>
      <vt:lpstr>Lovelo Black</vt:lpstr>
      <vt:lpstr>UIA Bleu Foncé</vt:lpstr>
      <vt:lpstr>UIA Bleu Clair</vt:lpstr>
      <vt:lpstr>UIA Gris Clair</vt:lpstr>
      <vt:lpstr>INNOAIR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Благодаря!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helene helene</dc:creator>
  <cp:lastModifiedBy>y.docheva</cp:lastModifiedBy>
  <cp:revision>72</cp:revision>
  <dcterms:created xsi:type="dcterms:W3CDTF">2015-11-03T14:02:49Z</dcterms:created>
  <dcterms:modified xsi:type="dcterms:W3CDTF">2023-04-26T05:24:33Z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0x010100FB45FCDAFC30F24CA6B7A8F4A2BDB116</vt:lpwstr>
  </property>
</Properties>
</file>